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4"/>
  </p:sldMasterIdLst>
  <p:notesMasterIdLst>
    <p:notesMasterId r:id="rId15"/>
  </p:notesMasterIdLst>
  <p:handoutMasterIdLst>
    <p:handoutMasterId r:id="rId16"/>
  </p:handoutMasterIdLst>
  <p:sldIdLst>
    <p:sldId id="291" r:id="rId5"/>
    <p:sldId id="307" r:id="rId6"/>
    <p:sldId id="311" r:id="rId7"/>
    <p:sldId id="293" r:id="rId8"/>
    <p:sldId id="316" r:id="rId9"/>
    <p:sldId id="317" r:id="rId10"/>
    <p:sldId id="318" r:id="rId11"/>
    <p:sldId id="320" r:id="rId12"/>
    <p:sldId id="321" r:id="rId13"/>
    <p:sldId id="322" r:id="rId14"/>
  </p:sldIdLst>
  <p:sldSz cx="10693400" cy="7562850"/>
  <p:notesSz cx="9774238" cy="67246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1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ET Damien" initials="BD" lastIdx="5" clrIdx="0">
    <p:extLst>
      <p:ext uri="{19B8F6BF-5375-455C-9EA6-DF929625EA0E}">
        <p15:presenceInfo xmlns:p15="http://schemas.microsoft.com/office/powerpoint/2012/main" userId="BRUNET Damien" providerId="None"/>
      </p:ext>
    </p:extLst>
  </p:cmAuthor>
  <p:cmAuthor id="2" name="PECOUL Karin" initials="PK" lastIdx="7" clrIdx="1">
    <p:extLst>
      <p:ext uri="{19B8F6BF-5375-455C-9EA6-DF929625EA0E}">
        <p15:presenceInfo xmlns:p15="http://schemas.microsoft.com/office/powerpoint/2012/main" userId="S::karin.pecoul@pole-emploi.fr::3b68122b-9908-4c60-8ad1-47512ea2645d" providerId="AD"/>
      </p:ext>
    </p:extLst>
  </p:cmAuthor>
  <p:cmAuthor id="3" name="BRUNET Damien" initials="BD [2]" lastIdx="4" clrIdx="2">
    <p:extLst>
      <p:ext uri="{19B8F6BF-5375-455C-9EA6-DF929625EA0E}">
        <p15:presenceInfo xmlns:p15="http://schemas.microsoft.com/office/powerpoint/2012/main" userId="S::damien.brunet@pole-emploi.fr::3ed08698-ec6c-41e0-a073-a369ffc2e1cd" providerId="AD"/>
      </p:ext>
    </p:extLst>
  </p:cmAuthor>
  <p:cmAuthor id="4" name="LEMERET Aline" initials="LA" lastIdx="5" clrIdx="3">
    <p:extLst>
      <p:ext uri="{19B8F6BF-5375-455C-9EA6-DF929625EA0E}">
        <p15:presenceInfo xmlns:p15="http://schemas.microsoft.com/office/powerpoint/2012/main" userId="S::aline.lemeret@pole-emploi.fr::8ca0b7f6-b316-41a9-800f-b47d6f2bf0b2" providerId="AD"/>
      </p:ext>
    </p:extLst>
  </p:cmAuthor>
  <p:cmAuthor id="5" name="BRUNET Damien" initials="BD [3]" lastIdx="1" clrIdx="4">
    <p:extLst>
      <p:ext uri="{19B8F6BF-5375-455C-9EA6-DF929625EA0E}">
        <p15:presenceInfo xmlns:p15="http://schemas.microsoft.com/office/powerpoint/2012/main" userId="S-1-5-21-3748045062-3030216573-3526644567-3734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8B9"/>
    <a:srgbClr val="FFFFFF"/>
    <a:srgbClr val="F7A600"/>
    <a:srgbClr val="203C86"/>
    <a:srgbClr val="FFD400"/>
    <a:srgbClr val="E23359"/>
    <a:srgbClr val="8C2D73"/>
    <a:srgbClr val="FCEB39"/>
    <a:srgbClr val="FF8A80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A748D-5CD5-44D9-867A-5F623994D732}" v="145" dt="2020-09-24T13:21:19.242"/>
    <p1510:client id="{1A52AD1E-B3DA-4528-AB02-607516FA4311}" v="61" dt="2020-09-24T12:51:43.749"/>
    <p1510:client id="{557A27B7-BABB-6528-3482-9EF8B86EADD4}" v="234" dt="2020-09-25T17:44:07.971"/>
    <p1510:client id="{652847C1-8EE5-4437-B8E5-D30B61F9FE2D}" v="7" dt="2020-09-25T11:42:30.792"/>
    <p1510:client id="{68ADD7AA-5EEB-4A08-BE10-EE027F32C335}" v="1" dt="2020-09-25T09:22:48.887"/>
    <p1510:client id="{6C91B9BA-E153-7E4E-93DC-779B96AB07ED}" v="120" dt="2020-09-25T06:40:20.061"/>
    <p1510:client id="{73DF5266-9962-4A5A-ABFA-CFD4AD9DB490}" v="3559" dt="2020-09-24T13:46:18.959"/>
    <p1510:client id="{89D79BBC-46D4-97F2-99C5-FA84A644F445}" v="1030" dt="2020-09-25T09:23:43.767"/>
    <p1510:client id="{89F4156F-C60C-4B5E-9C83-FFA533C709E9}" v="500" dt="2020-09-24T20:11:25.956"/>
    <p1510:client id="{98734B2B-F55C-EC98-7B07-876EAC25E17F}" v="195" dt="2021-04-09T13:09:09.687"/>
    <p1510:client id="{9E89BB79-E1A5-6B7B-134A-675B813C4D93}" v="507" dt="2020-09-25T07:06:58.945"/>
    <p1510:client id="{C4CAB1E2-97A7-49EA-80EA-A945D2ACB314}" v="28" dt="2020-09-25T07:44:14.668"/>
    <p1510:client id="{C692215F-13CC-4D7A-A1EC-AB7F5E11048F}" v="68" dt="2020-09-25T10:30:16.206"/>
    <p1510:client id="{D110A4B7-1B73-4873-BA7B-8C6D840A6BFC}" v="2" dt="2020-09-24T13:09:39.266"/>
    <p1510:client id="{D607782A-4889-4BCE-8D52-2670C90C2F29}" v="640" dt="2020-09-24T16:33:21.428"/>
    <p1510:client id="{E14063EE-1B08-4B1F-90DF-A7BF82B0751B}" v="2" dt="2020-09-25T10:25:36.899"/>
    <p1510:client id="{FFC7FA0D-456C-4FE9-8EDB-9ED64FE9B23A}" v="1" dt="2020-09-25T06:24:22.38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310" y="72"/>
      </p:cViewPr>
      <p:guideLst>
        <p:guide orient="horz" pos="288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37200" y="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DD9D2-7146-4D9B-B261-164884B64A27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37200" y="6388100"/>
            <a:ext cx="4235450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F12A5-105D-44EA-9BB8-C53AFAFE59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388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600" cy="337362"/>
          </a:xfrm>
          <a:prstGeom prst="rect">
            <a:avLst/>
          </a:prstGeom>
        </p:spPr>
        <p:txBody>
          <a:bodyPr vert="horz" lIns="82634" tIns="41317" rIns="82634" bIns="41317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37187" y="1"/>
            <a:ext cx="4234149" cy="337362"/>
          </a:xfrm>
          <a:prstGeom prst="rect">
            <a:avLst/>
          </a:prstGeom>
        </p:spPr>
        <p:txBody>
          <a:bodyPr vert="horz" lIns="82634" tIns="41317" rIns="82634" bIns="41317" rtlCol="0"/>
          <a:lstStyle>
            <a:lvl1pPr algn="r">
              <a:defRPr sz="1100"/>
            </a:lvl1pPr>
          </a:lstStyle>
          <a:p>
            <a:fld id="{E52C672F-B425-4C69-ABAD-7C48680F0B8C}" type="datetimeFigureOut">
              <a:rPr lang="fr-FR" smtClean="0"/>
              <a:t>23/04/2021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2950" y="841375"/>
            <a:ext cx="3208338" cy="2268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2634" tIns="41317" rIns="82634" bIns="413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78004" y="3236697"/>
            <a:ext cx="7818230" cy="2648078"/>
          </a:xfrm>
          <a:prstGeom prst="rect">
            <a:avLst/>
          </a:prstGeom>
        </p:spPr>
        <p:txBody>
          <a:bodyPr vert="horz" lIns="82634" tIns="41317" rIns="82634" bIns="4131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387289"/>
            <a:ext cx="4235600" cy="337361"/>
          </a:xfrm>
          <a:prstGeom prst="rect">
            <a:avLst/>
          </a:prstGeom>
        </p:spPr>
        <p:txBody>
          <a:bodyPr vert="horz" lIns="82634" tIns="41317" rIns="82634" bIns="41317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37187" y="6387289"/>
            <a:ext cx="4234149" cy="337361"/>
          </a:xfrm>
          <a:prstGeom prst="rect">
            <a:avLst/>
          </a:prstGeom>
        </p:spPr>
        <p:txBody>
          <a:bodyPr vert="horz" lIns="82634" tIns="41317" rIns="82634" bIns="41317" rtlCol="0" anchor="b"/>
          <a:lstStyle>
            <a:lvl1pPr algn="r">
              <a:defRPr sz="1100"/>
            </a:lvl1pPr>
          </a:lstStyle>
          <a:p>
            <a:fld id="{9231E536-3CA4-4851-A94C-70C5B09EE7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04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72257A1-17FE-4C34-8F0F-163074B6E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" y="1577"/>
            <a:ext cx="10693311" cy="7559695"/>
          </a:xfrm>
          <a:prstGeom prst="rect">
            <a:avLst/>
          </a:prstGeom>
        </p:spPr>
      </p:pic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xmlns="" id="{2AF6434F-FDCB-40DB-889B-370D83FB11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Pôle </a:t>
            </a:r>
            <a:r>
              <a:rPr lang="fr-FR" spc="-5"/>
              <a:t>emploi </a:t>
            </a:r>
            <a:r>
              <a:rPr lang="fr-FR" spc="-5" err="1"/>
              <a:t>Hauts-de-France</a:t>
            </a:r>
            <a:r>
              <a:rPr lang="fr-FR" spc="-5"/>
              <a:t> </a:t>
            </a:r>
            <a:r>
              <a:rPr lang="fr-FR"/>
              <a:t>| service communication | </a:t>
            </a:r>
            <a:fld id="{DFBD808C-6674-4139-84F6-172BD1EF0370}" type="datetime1">
              <a:rPr lang="fr-FR" smtClean="0"/>
              <a:t>23/04/2021</a:t>
            </a:fld>
            <a:r>
              <a:rPr lang="fr-FR"/>
              <a:t> |  #1JEUNE1SOLUTION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xmlns="" id="{97E2B3CC-3E0B-47BF-9447-3D2C271539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39777" y="6971391"/>
            <a:ext cx="508334" cy="401638"/>
          </a:xfrm>
          <a:prstGeom prst="rect">
            <a:avLst/>
          </a:prstGeom>
        </p:spPr>
        <p:txBody>
          <a:bodyPr/>
          <a:lstStyle/>
          <a:p>
            <a:pPr algn="ctr"/>
            <a:fld id="{5FE6F41C-CF4F-4E00-8E46-D97B1833BDBC}" type="slidenum">
              <a:rPr lang="fr-FR" smtClean="0"/>
              <a:pPr algn="ctr"/>
              <a:t>‹N°›</a:t>
            </a:fld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7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2_contenu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050D17A-B299-493A-8A00-7722D87576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" y="-12491"/>
            <a:ext cx="10693311" cy="7559695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8FCB681-DA0F-4F71-97CC-962444C8DC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Pôle </a:t>
            </a:r>
            <a:r>
              <a:rPr lang="fr-FR" spc="-5"/>
              <a:t>emploi </a:t>
            </a:r>
            <a:r>
              <a:rPr lang="fr-FR" spc="-5" err="1"/>
              <a:t>Hauts-de-France</a:t>
            </a:r>
            <a:r>
              <a:rPr lang="fr-FR" spc="-5"/>
              <a:t> </a:t>
            </a:r>
            <a:r>
              <a:rPr lang="fr-FR"/>
              <a:t>| service communication | </a:t>
            </a:r>
            <a:fld id="{5C200261-7F69-4ABA-89BA-E225628229CF}" type="datetime1">
              <a:rPr lang="fr-FR" smtClean="0"/>
              <a:pPr/>
              <a:t>23/04/2021</a:t>
            </a:fld>
            <a:r>
              <a:rPr lang="fr-FR"/>
              <a:t> |  #1JEUNE1SOLUTION</a:t>
            </a:r>
          </a:p>
        </p:txBody>
      </p:sp>
      <p:sp>
        <p:nvSpPr>
          <p:cNvPr id="6" name="Titre 13">
            <a:extLst>
              <a:ext uri="{FF2B5EF4-FFF2-40B4-BE49-F238E27FC236}">
                <a16:creationId xmlns:a16="http://schemas.microsoft.com/office/drawing/2014/main" xmlns="" id="{12ED4A1A-5896-41C5-A08D-B979DD6D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694" y="189821"/>
            <a:ext cx="7197073" cy="86462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203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3050" y="1713186"/>
            <a:ext cx="2217738" cy="364780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l’idée clés 1 ici</a:t>
            </a:r>
          </a:p>
          <a:p>
            <a:pPr lvl="0"/>
            <a:endParaRPr lang="fr-FR"/>
          </a:p>
          <a:p>
            <a:pPr lvl="0"/>
            <a:r>
              <a:rPr lang="fr-FR"/>
              <a:t>Modifiez l’idée clés 2 ici</a:t>
            </a:r>
          </a:p>
          <a:p>
            <a:pPr lvl="0"/>
            <a:endParaRPr lang="fr-FR"/>
          </a:p>
          <a:p>
            <a:pPr lvl="0"/>
            <a:r>
              <a:rPr lang="fr-FR"/>
              <a:t>Modifiez l’idée clés 3 ici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21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2_conten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EE464F1-3F3D-4B0D-B45B-9B44BEFE09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" y="1577"/>
            <a:ext cx="10693311" cy="7559695"/>
          </a:xfrm>
          <a:prstGeom prst="rect">
            <a:avLst/>
          </a:prstGeom>
        </p:spPr>
      </p:pic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xmlns="" id="{66A3E168-214D-42EE-97CF-C5D170E07E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Pôle </a:t>
            </a:r>
            <a:r>
              <a:rPr lang="fr-FR" spc="-5"/>
              <a:t>emploi </a:t>
            </a:r>
            <a:r>
              <a:rPr lang="fr-FR" spc="-5" err="1"/>
              <a:t>Hauts-de-France</a:t>
            </a:r>
            <a:r>
              <a:rPr lang="fr-FR" spc="-5"/>
              <a:t> </a:t>
            </a:r>
            <a:r>
              <a:rPr lang="fr-FR"/>
              <a:t>| service communication | </a:t>
            </a:r>
            <a:fld id="{48E301A7-6181-43E4-8907-963E707BF36D}" type="datetime1">
              <a:rPr lang="fr-FR" smtClean="0"/>
              <a:pPr/>
              <a:t>23/04/2021</a:t>
            </a:fld>
            <a:r>
              <a:rPr lang="fr-FR"/>
              <a:t> |  #1JEUNE1SOLUTION</a:t>
            </a:r>
          </a:p>
        </p:txBody>
      </p:sp>
      <p:sp>
        <p:nvSpPr>
          <p:cNvPr id="11" name="Titre 13">
            <a:extLst>
              <a:ext uri="{FF2B5EF4-FFF2-40B4-BE49-F238E27FC236}">
                <a16:creationId xmlns:a16="http://schemas.microsoft.com/office/drawing/2014/main" xmlns="" id="{F6AC3FA6-30A1-4EC6-AC6F-C19AC850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694" y="189821"/>
            <a:ext cx="7197073" cy="86462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203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3050" y="1713186"/>
            <a:ext cx="2217738" cy="364780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l’idée clés 1 ici</a:t>
            </a:r>
          </a:p>
          <a:p>
            <a:pPr lvl="0"/>
            <a:endParaRPr lang="fr-FR"/>
          </a:p>
          <a:p>
            <a:pPr lvl="0"/>
            <a:r>
              <a:rPr lang="fr-FR"/>
              <a:t>Modifiez l’idée clés 2 ici</a:t>
            </a:r>
          </a:p>
          <a:p>
            <a:pPr lvl="0"/>
            <a:endParaRPr lang="fr-FR"/>
          </a:p>
          <a:p>
            <a:pPr lvl="0"/>
            <a:r>
              <a:rPr lang="fr-FR"/>
              <a:t>Modifiez l’idée clés 3 ici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04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2_contenu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A970B66-3E2F-4CED-AF2A-554F93666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" y="1577"/>
            <a:ext cx="10693311" cy="7559695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BCC91D1-D385-4175-BC46-605BD01C25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Pôle </a:t>
            </a:r>
            <a:r>
              <a:rPr lang="fr-FR" spc="-5"/>
              <a:t>emploi </a:t>
            </a:r>
            <a:r>
              <a:rPr lang="fr-FR" spc="-5" err="1"/>
              <a:t>Hauts-de-France</a:t>
            </a:r>
            <a:r>
              <a:rPr lang="fr-FR" spc="-5"/>
              <a:t> </a:t>
            </a:r>
            <a:r>
              <a:rPr lang="fr-FR"/>
              <a:t>| service communication | </a:t>
            </a:r>
            <a:fld id="{CB0D7FE5-C04F-4FCE-9294-259FB9660F88}" type="datetime1">
              <a:rPr lang="fr-FR" smtClean="0"/>
              <a:pPr/>
              <a:t>23/04/2021</a:t>
            </a:fld>
            <a:r>
              <a:rPr lang="fr-FR"/>
              <a:t> |  #1JEUNE1SOLUTION</a:t>
            </a:r>
          </a:p>
        </p:txBody>
      </p:sp>
      <p:sp>
        <p:nvSpPr>
          <p:cNvPr id="6" name="Titre 13">
            <a:extLst>
              <a:ext uri="{FF2B5EF4-FFF2-40B4-BE49-F238E27FC236}">
                <a16:creationId xmlns:a16="http://schemas.microsoft.com/office/drawing/2014/main" xmlns="" id="{300EADD9-5752-48A7-8FE8-E0E3093B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694" y="189821"/>
            <a:ext cx="7197073" cy="86462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203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3050" y="1713186"/>
            <a:ext cx="2217738" cy="364780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l’idée clés 1 ici</a:t>
            </a:r>
          </a:p>
          <a:p>
            <a:pPr lvl="0"/>
            <a:endParaRPr lang="fr-FR"/>
          </a:p>
          <a:p>
            <a:pPr lvl="0"/>
            <a:r>
              <a:rPr lang="fr-FR"/>
              <a:t>Modifiez l’idée clés 2 ici</a:t>
            </a:r>
          </a:p>
          <a:p>
            <a:pPr lvl="0"/>
            <a:endParaRPr lang="fr-FR"/>
          </a:p>
          <a:p>
            <a:pPr lvl="0"/>
            <a:r>
              <a:rPr lang="fr-FR"/>
              <a:t>Modifiez l’idée clés 3 ici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83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2_contenu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0AA51C0-DD20-4930-8C1D-4866D5A50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" y="1577"/>
            <a:ext cx="10693311" cy="7559695"/>
          </a:xfrm>
          <a:prstGeom prst="rect">
            <a:avLst/>
          </a:prstGeom>
        </p:spPr>
      </p:pic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xmlns="" id="{45B60F71-4AC1-4C61-A3F2-B92A28B46B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Pôle </a:t>
            </a:r>
            <a:r>
              <a:rPr lang="fr-FR" spc="-5"/>
              <a:t>emploi </a:t>
            </a:r>
            <a:r>
              <a:rPr lang="fr-FR" spc="-5" err="1"/>
              <a:t>Hauts-de-France</a:t>
            </a:r>
            <a:r>
              <a:rPr lang="fr-FR" spc="-5"/>
              <a:t> </a:t>
            </a:r>
            <a:r>
              <a:rPr lang="fr-FR"/>
              <a:t>| service communication | </a:t>
            </a:r>
            <a:fld id="{4202A60A-4E06-44B5-A3D8-D07C04DA8A83}" type="datetime1">
              <a:rPr lang="fr-FR" smtClean="0"/>
              <a:pPr/>
              <a:t>23/04/2021</a:t>
            </a:fld>
            <a:r>
              <a:rPr lang="fr-FR"/>
              <a:t> |  #1JEUNE1SOLUTION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xmlns="" id="{85E20E99-D846-45E3-9133-BE24C7D2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694" y="189821"/>
            <a:ext cx="7197073" cy="86462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203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273050" y="1713186"/>
            <a:ext cx="2217738" cy="364780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l’idée clés 1 ici</a:t>
            </a:r>
          </a:p>
          <a:p>
            <a:pPr lvl="0"/>
            <a:endParaRPr lang="fr-FR"/>
          </a:p>
          <a:p>
            <a:pPr lvl="0"/>
            <a:r>
              <a:rPr lang="fr-FR"/>
              <a:t>Modifiez l’idée clés 2 ici</a:t>
            </a:r>
          </a:p>
          <a:p>
            <a:pPr lvl="0"/>
            <a:endParaRPr lang="fr-FR"/>
          </a:p>
          <a:p>
            <a:pPr lvl="0"/>
            <a:r>
              <a:rPr lang="fr-FR"/>
              <a:t>Modifiez l’idée clés 3 ici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04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0">
            <a:extLst>
              <a:ext uri="{FF2B5EF4-FFF2-40B4-BE49-F238E27FC236}">
                <a16:creationId xmlns:a16="http://schemas.microsoft.com/office/drawing/2014/main" xmlns="" id="{2AF6434F-FDCB-40DB-889B-370D83FB11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79308" y="6971391"/>
            <a:ext cx="6760469" cy="401638"/>
          </a:xfrm>
        </p:spPr>
        <p:txBody>
          <a:bodyPr/>
          <a:lstStyle/>
          <a:p>
            <a:r>
              <a:rPr lang="fr-FR"/>
              <a:t>Pôle </a:t>
            </a:r>
            <a:r>
              <a:rPr lang="fr-FR" spc="-5"/>
              <a:t>emploi Hauts-de-France </a:t>
            </a:r>
            <a:r>
              <a:rPr lang="fr-FR"/>
              <a:t>| service communication | sept.2020 |  #1JEUNE1SOLUTION</a:t>
            </a:r>
          </a:p>
        </p:txBody>
      </p:sp>
      <p:sp>
        <p:nvSpPr>
          <p:cNvPr id="3" name="Espace réservé du numéro de diapositive 11">
            <a:extLst>
              <a:ext uri="{FF2B5EF4-FFF2-40B4-BE49-F238E27FC236}">
                <a16:creationId xmlns:a16="http://schemas.microsoft.com/office/drawing/2014/main" xmlns="" id="{97E2B3CC-3E0B-47BF-9447-3D2C271539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39777" y="6971391"/>
            <a:ext cx="508334" cy="401638"/>
          </a:xfrm>
          <a:prstGeom prst="rect">
            <a:avLst/>
          </a:prstGeom>
        </p:spPr>
        <p:txBody>
          <a:bodyPr/>
          <a:lstStyle/>
          <a:p>
            <a:pPr algn="ctr"/>
            <a:fld id="{5FE6F41C-CF4F-4E00-8E46-D97B1833BDBC}" type="slidenum">
              <a:rPr lang="fr-FR" smtClean="0"/>
              <a:pPr algn="ctr"/>
              <a:t>‹N°›</a:t>
            </a:fld>
            <a:endParaRPr lang="fr-F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72257A1-17FE-4C34-8F0F-163074B6E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" y="1577"/>
            <a:ext cx="10693311" cy="7559695"/>
          </a:xfrm>
          <a:prstGeom prst="rect">
            <a:avLst/>
          </a:prstGeom>
        </p:spPr>
      </p:pic>
      <p:sp>
        <p:nvSpPr>
          <p:cNvPr id="5" name="Espace réservé du pied de page 10">
            <a:extLst>
              <a:ext uri="{FF2B5EF4-FFF2-40B4-BE49-F238E27FC236}">
                <a16:creationId xmlns:a16="http://schemas.microsoft.com/office/drawing/2014/main" xmlns="" id="{2AF6434F-FDCB-40DB-889B-370D83FB1138}"/>
              </a:ext>
            </a:extLst>
          </p:cNvPr>
          <p:cNvSpPr txBox="1">
            <a:spLocks/>
          </p:cNvSpPr>
          <p:nvPr userDrawn="1"/>
        </p:nvSpPr>
        <p:spPr>
          <a:xfrm>
            <a:off x="2531708" y="7123791"/>
            <a:ext cx="676046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Pôle </a:t>
            </a:r>
            <a:r>
              <a:rPr lang="fr-FR" spc="-5"/>
              <a:t>emploi Hauts-de-France </a:t>
            </a:r>
            <a:r>
              <a:rPr lang="fr-FR"/>
              <a:t>| service communication | </a:t>
            </a:r>
            <a:fld id="{DFBD808C-6674-4139-84F6-172BD1EF0370}" type="datetime1">
              <a:rPr lang="fr-FR" smtClean="0"/>
              <a:pPr/>
              <a:t>23/04/2021</a:t>
            </a:fld>
            <a:r>
              <a:rPr lang="fr-FR"/>
              <a:t> |  #1JEUNE1SOLUTION</a:t>
            </a:r>
          </a:p>
        </p:txBody>
      </p:sp>
    </p:spTree>
    <p:extLst>
      <p:ext uri="{BB962C8B-B14F-4D97-AF65-F5344CB8AC3E}">
        <p14:creationId xmlns:p14="http://schemas.microsoft.com/office/powerpoint/2010/main" val="16398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3">
            <a:extLst>
              <a:ext uri="{FF2B5EF4-FFF2-40B4-BE49-F238E27FC236}">
                <a16:creationId xmlns:a16="http://schemas.microsoft.com/office/drawing/2014/main" xmlns="" id="{AD7F1461-5149-4A52-9E02-CF600980B5D6}"/>
              </a:ext>
            </a:extLst>
          </p:cNvPr>
          <p:cNvGrpSpPr/>
          <p:nvPr userDrawn="1"/>
        </p:nvGrpSpPr>
        <p:grpSpPr>
          <a:xfrm>
            <a:off x="9885581" y="6908279"/>
            <a:ext cx="508634" cy="403225"/>
            <a:chOff x="9918531" y="6908279"/>
            <a:chExt cx="508634" cy="403225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xmlns="" id="{3C03A3F0-BC6B-4133-9604-AD7133078E8D}"/>
                </a:ext>
              </a:extLst>
            </p:cNvPr>
            <p:cNvSpPr/>
            <p:nvPr/>
          </p:nvSpPr>
          <p:spPr>
            <a:xfrm>
              <a:off x="9918531" y="7211174"/>
              <a:ext cx="508334" cy="1000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xmlns="" id="{D195596F-53BC-4502-8FAF-6AF180E3102E}"/>
                </a:ext>
              </a:extLst>
            </p:cNvPr>
            <p:cNvSpPr/>
            <p:nvPr/>
          </p:nvSpPr>
          <p:spPr>
            <a:xfrm>
              <a:off x="10043172" y="6908279"/>
              <a:ext cx="279596" cy="2639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xmlns="" id="{76B76BE4-F93B-48DF-A35B-B55515AEF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9308" y="6971391"/>
            <a:ext cx="676046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Pôle </a:t>
            </a:r>
            <a:r>
              <a:rPr lang="fr-FR" spc="-5"/>
              <a:t>emploi </a:t>
            </a:r>
            <a:r>
              <a:rPr lang="fr-FR" spc="-5" err="1"/>
              <a:t>Hauts-de-France</a:t>
            </a:r>
            <a:r>
              <a:rPr lang="fr-FR" spc="-5"/>
              <a:t> </a:t>
            </a:r>
            <a:r>
              <a:rPr lang="fr-FR"/>
              <a:t>| service communication | </a:t>
            </a:r>
            <a:fld id="{3A66566A-2FF2-40D2-BC5D-876882AD9467}" type="datetime1">
              <a:rPr lang="fr-FR" smtClean="0"/>
              <a:pPr/>
              <a:t>23/04/2021</a:t>
            </a:fld>
            <a:r>
              <a:rPr lang="fr-FR"/>
              <a:t> |  #1JEUNE1SOLUTION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24" y="6869966"/>
            <a:ext cx="804433" cy="4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2" r:id="rId2"/>
    <p:sldLayoutId id="2147483685" r:id="rId3"/>
    <p:sldLayoutId id="2147483691" r:id="rId4"/>
    <p:sldLayoutId id="2147483693" r:id="rId5"/>
    <p:sldLayoutId id="2147483690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twitter.com/poleemploi_H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inkedin.com/company/poleemploi/mycompany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Pôle </a:t>
            </a:r>
            <a:r>
              <a:rPr lang="fr-FR" spc="-5"/>
              <a:t>emploi </a:t>
            </a:r>
            <a:r>
              <a:rPr lang="fr-FR" spc="-5" err="1"/>
              <a:t>Hauts-de-France</a:t>
            </a:r>
            <a:r>
              <a:rPr lang="fr-FR" spc="-5"/>
              <a:t> </a:t>
            </a:r>
            <a:r>
              <a:rPr lang="fr-FR"/>
              <a:t>| service communication | 04/2021 |  #1JEUNE1SOLUTION</a:t>
            </a:r>
          </a:p>
        </p:txBody>
      </p:sp>
      <p:sp>
        <p:nvSpPr>
          <p:cNvPr id="4" name="ZoneTexte 3"/>
          <p:cNvSpPr txBox="1"/>
          <p:nvPr/>
        </p:nvSpPr>
        <p:spPr>
          <a:xfrm rot="21412518">
            <a:off x="3366933" y="2432158"/>
            <a:ext cx="6664773" cy="830997"/>
          </a:xfrm>
          <a:prstGeom prst="rect">
            <a:avLst/>
          </a:prstGeom>
          <a:solidFill>
            <a:srgbClr val="F7A600"/>
          </a:solidFill>
        </p:spPr>
        <p:txBody>
          <a:bodyPr wrap="none" rtlCol="0">
            <a:spAutoFit/>
          </a:bodyPr>
          <a:lstStyle/>
          <a:p>
            <a:r>
              <a:rPr lang="fr-FR" sz="4800">
                <a:solidFill>
                  <a:srgbClr val="FFFFFF"/>
                </a:solidFill>
                <a:latin typeface="Bliss Heavy" panose="00000500000000000000" pitchFamily="2" charset="0"/>
              </a:rPr>
              <a:t>Aides &amp; Mesures Jeunes</a:t>
            </a:r>
          </a:p>
        </p:txBody>
      </p:sp>
    </p:spTree>
    <p:extLst>
      <p:ext uri="{BB962C8B-B14F-4D97-AF65-F5344CB8AC3E}">
        <p14:creationId xmlns:p14="http://schemas.microsoft.com/office/powerpoint/2010/main" val="347477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Pôle </a:t>
            </a:r>
            <a:r>
              <a:rPr lang="fr-FR" spc="-5"/>
              <a:t>emploi </a:t>
            </a:r>
            <a:r>
              <a:rPr lang="fr-FR" spc="-5" err="1"/>
              <a:t>Hauts-de-France</a:t>
            </a:r>
            <a:r>
              <a:rPr lang="fr-FR" spc="-5"/>
              <a:t> </a:t>
            </a:r>
            <a:r>
              <a:rPr lang="fr-FR"/>
              <a:t>| service communication | 04/2021 |  #1JEUNE1SOLUTION</a:t>
            </a:r>
          </a:p>
        </p:txBody>
      </p:sp>
      <p:sp>
        <p:nvSpPr>
          <p:cNvPr id="4" name="ZoneTexte 3"/>
          <p:cNvSpPr txBox="1"/>
          <p:nvPr/>
        </p:nvSpPr>
        <p:spPr>
          <a:xfrm rot="21412518">
            <a:off x="3366933" y="2432158"/>
            <a:ext cx="6664773" cy="830997"/>
          </a:xfrm>
          <a:prstGeom prst="rect">
            <a:avLst/>
          </a:prstGeom>
          <a:solidFill>
            <a:srgbClr val="F7A600"/>
          </a:solidFill>
        </p:spPr>
        <p:txBody>
          <a:bodyPr wrap="none" rtlCol="0">
            <a:spAutoFit/>
          </a:bodyPr>
          <a:lstStyle/>
          <a:p>
            <a:r>
              <a:rPr lang="fr-FR" sz="4800">
                <a:solidFill>
                  <a:srgbClr val="FFFFFF"/>
                </a:solidFill>
                <a:latin typeface="Bliss Heavy" panose="00000500000000000000" pitchFamily="2" charset="0"/>
              </a:rPr>
              <a:t>Aides &amp; Mesures Jeunes</a:t>
            </a:r>
          </a:p>
        </p:txBody>
      </p:sp>
    </p:spTree>
    <p:extLst>
      <p:ext uri="{BB962C8B-B14F-4D97-AF65-F5344CB8AC3E}">
        <p14:creationId xmlns:p14="http://schemas.microsoft.com/office/powerpoint/2010/main" val="324389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-283246" y="1959732"/>
            <a:ext cx="199257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fr-FR" sz="1990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 marL="342900" lvl="1" indent="0">
              <a:buNone/>
            </a:pPr>
            <a:r>
              <a:rPr lang="fr-FR" sz="2000" b="1">
                <a:solidFill>
                  <a:schemeClr val="bg1"/>
                </a:solidFill>
              </a:rPr>
              <a:t>Une jeunesse </a:t>
            </a:r>
            <a:br>
              <a:rPr lang="fr-FR" sz="2000" b="1">
                <a:solidFill>
                  <a:schemeClr val="bg1"/>
                </a:solidFill>
              </a:rPr>
            </a:br>
            <a:r>
              <a:rPr lang="fr-FR" sz="2000" b="1">
                <a:solidFill>
                  <a:schemeClr val="bg1"/>
                </a:solidFill>
              </a:rPr>
              <a:t>à qui faire confiance </a:t>
            </a:r>
            <a:br>
              <a:rPr lang="fr-FR" sz="2000" b="1">
                <a:solidFill>
                  <a:schemeClr val="bg1"/>
                </a:solidFill>
              </a:rPr>
            </a:br>
            <a:r>
              <a:rPr lang="fr-FR" sz="2000" b="1">
                <a:solidFill>
                  <a:schemeClr val="bg1"/>
                </a:solidFill>
              </a:rPr>
              <a:t>pour réussir </a:t>
            </a:r>
            <a:br>
              <a:rPr lang="fr-FR" sz="2000" b="1">
                <a:solidFill>
                  <a:schemeClr val="bg1"/>
                </a:solidFill>
              </a:rPr>
            </a:br>
            <a:r>
              <a:rPr lang="fr-FR" sz="2000" b="1">
                <a:solidFill>
                  <a:schemeClr val="bg1"/>
                </a:solidFill>
              </a:rPr>
              <a:t>la Relance</a:t>
            </a: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xmlns="" id="{EDC9FA04-87AB-4CF1-A558-2A0B318AAB05}"/>
              </a:ext>
            </a:extLst>
          </p:cNvPr>
          <p:cNvSpPr txBox="1">
            <a:spLocks/>
          </p:cNvSpPr>
          <p:nvPr/>
        </p:nvSpPr>
        <p:spPr>
          <a:xfrm>
            <a:off x="3289694" y="189821"/>
            <a:ext cx="7858470" cy="86462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203C8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Contexte et contenu de l’action</a:t>
            </a:r>
            <a:br>
              <a:rPr lang="fr-FR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kern="0">
                <a:latin typeface="Arial" panose="020B0604020202020204" pitchFamily="34" charset="0"/>
                <a:cs typeface="Arial" panose="020B0604020202020204" pitchFamily="34" charset="0"/>
              </a:rPr>
              <a:t>#1jeune1solution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89694" y="2257558"/>
            <a:ext cx="681881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>
                <a:solidFill>
                  <a:srgbClr val="203C86"/>
                </a:solidFill>
              </a:rPr>
              <a:t>Les jeunes sont la priorité du plan France Relance.</a:t>
            </a:r>
          </a:p>
          <a:p>
            <a:endParaRPr lang="fr-FR" b="1">
              <a:solidFill>
                <a:srgbClr val="203C86"/>
              </a:solidFill>
            </a:endParaRPr>
          </a:p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Le Gouvernement a annoncé, dès le mois de juillet 2020, le lancement </a:t>
            </a:r>
            <a:b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du plan #1jeune1solution </a:t>
            </a:r>
            <a:r>
              <a:rPr lang="fr-FR" b="1">
                <a:solidFill>
                  <a:schemeClr val="tx1">
                    <a:lumMod val="75000"/>
                    <a:lumOff val="25000"/>
                  </a:schemeClr>
                </a:solidFill>
              </a:rPr>
              <a:t>qui mobilise 6,5 milliards d’euros </a:t>
            </a:r>
            <a:br>
              <a:rPr lang="fr-FR" b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b="1">
                <a:solidFill>
                  <a:schemeClr val="tx1">
                    <a:lumMod val="75000"/>
                    <a:lumOff val="25000"/>
                  </a:schemeClr>
                </a:solidFill>
              </a:rPr>
              <a:t>pour accompagner vers l’emploi les 16-25 ans.</a:t>
            </a:r>
            <a:endParaRPr lang="fr-FR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Ce plan est structuré autour de trois objectifs principaux :</a:t>
            </a:r>
          </a:p>
          <a:p>
            <a:pPr marL="285750" indent="-285750">
              <a:buClr>
                <a:srgbClr val="203C86"/>
              </a:buClr>
              <a:buFont typeface="Wingdings" panose="05000000000000000000" pitchFamily="2" charset="2"/>
              <a:buChar char="§"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faciliter l’entrée dans la vie professionnelle</a:t>
            </a:r>
          </a:p>
          <a:p>
            <a:pPr marL="285750" indent="-285750">
              <a:buClr>
                <a:srgbClr val="203C86"/>
              </a:buClr>
              <a:buFont typeface="Wingdings" panose="05000000000000000000" pitchFamily="2" charset="2"/>
              <a:buChar char="§"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orienter et former 200 000 jeunes vers les secteurs et les métiers d’avenir</a:t>
            </a:r>
          </a:p>
          <a:p>
            <a:pPr marL="285750" indent="-285750">
              <a:buClr>
                <a:srgbClr val="203C86"/>
              </a:buClr>
              <a:buFont typeface="Wingdings" panose="05000000000000000000" pitchFamily="2" charset="2"/>
              <a:buChar char="§"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accompagner des jeunes éloignés de l’emploi en construisant </a:t>
            </a:r>
            <a:b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</a:rPr>
              <a:t>300 000 parcours d’insertion sur mesure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24" y="6869966"/>
            <a:ext cx="804433" cy="441250"/>
          </a:xfrm>
          <a:prstGeom prst="rect">
            <a:avLst/>
          </a:prstGeom>
        </p:spPr>
      </p:pic>
      <p:sp>
        <p:nvSpPr>
          <p:cNvPr id="11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2379308" y="6971391"/>
            <a:ext cx="6760469" cy="401638"/>
          </a:xfrm>
        </p:spPr>
        <p:txBody>
          <a:bodyPr/>
          <a:lstStyle/>
          <a:p>
            <a:r>
              <a:rPr lang="fr-FR"/>
              <a:t>Pôle </a:t>
            </a:r>
            <a:r>
              <a:rPr lang="fr-FR" spc="-5"/>
              <a:t>emploi </a:t>
            </a:r>
            <a:r>
              <a:rPr lang="fr-FR" spc="-5" err="1"/>
              <a:t>Hauts-de-France</a:t>
            </a:r>
            <a:r>
              <a:rPr lang="fr-FR" spc="-5"/>
              <a:t> </a:t>
            </a:r>
            <a:r>
              <a:rPr lang="fr-FR"/>
              <a:t>| service communication | 04/2021 |  #1JEUNE1SOLUTION</a:t>
            </a:r>
          </a:p>
        </p:txBody>
      </p:sp>
    </p:spTree>
    <p:extLst>
      <p:ext uri="{BB962C8B-B14F-4D97-AF65-F5344CB8AC3E}">
        <p14:creationId xmlns:p14="http://schemas.microsoft.com/office/powerpoint/2010/main" val="101123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Pôle </a:t>
            </a:r>
            <a:r>
              <a:rPr lang="fr-FR" spc="-5"/>
              <a:t>emploi </a:t>
            </a:r>
            <a:r>
              <a:rPr lang="fr-FR" spc="-5" err="1"/>
              <a:t>Hauts-de-France</a:t>
            </a:r>
            <a:r>
              <a:rPr lang="fr-FR" spc="-5"/>
              <a:t> </a:t>
            </a:r>
            <a:r>
              <a:rPr lang="fr-FR"/>
              <a:t>| service communication | 04/2021 |  #1JEUNE1SOLUTION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5 aides adaptées pour recruter un jeune* dans les Hauts-de-France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 b="0"/>
              <a:t>Retrouvez l’infographie </a:t>
            </a:r>
            <a:br>
              <a:rPr lang="fr-FR" b="0"/>
            </a:br>
            <a:r>
              <a:rPr lang="fr-FR" b="0"/>
              <a:t>sur </a:t>
            </a:r>
            <a:r>
              <a:rPr lang="fr-FR">
                <a:solidFill>
                  <a:srgbClr val="FFFFFF"/>
                </a:solidFill>
              </a:rPr>
              <a:t>pole-emploi.fr</a:t>
            </a:r>
          </a:p>
          <a:p>
            <a:pPr marL="0" indent="0">
              <a:buNone/>
            </a:pPr>
            <a:r>
              <a:rPr lang="fr-FR" b="0">
                <a:solidFill>
                  <a:srgbClr val="FFFFFF"/>
                </a:solidFill>
              </a:rPr>
              <a:t>Espace région Hauts-de-France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24" y="6869966"/>
            <a:ext cx="804433" cy="4412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22" y="1713186"/>
            <a:ext cx="7583978" cy="412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1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7128011" y="2741022"/>
            <a:ext cx="3244456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FFC000"/>
              </a:buClr>
            </a:pPr>
            <a:r>
              <a:rPr lang="fr-FR" sz="1600" b="1" cap="all">
                <a:solidFill>
                  <a:srgbClr val="F7A600"/>
                </a:solidFill>
              </a:rPr>
              <a:t>Vos avantages</a:t>
            </a: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FD4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FD4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FD4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FD400"/>
              </a:solidFill>
            </a:endParaRPr>
          </a:p>
          <a:p>
            <a:pPr>
              <a:buClr>
                <a:srgbClr val="FFC000"/>
              </a:buClr>
            </a:pPr>
            <a:r>
              <a:rPr lang="fr-FR" sz="1600" b="1">
                <a:solidFill>
                  <a:srgbClr val="203C86"/>
                </a:solidFill>
              </a:rPr>
              <a:t>Le montant et la durée de l’aide sont fixés localement par le Préfet de votre région.</a:t>
            </a:r>
          </a:p>
          <a:p>
            <a:pPr>
              <a:buClr>
                <a:srgbClr val="FFC000"/>
              </a:buClr>
            </a:pPr>
            <a:endParaRPr lang="fr-FR" sz="1600" b="1">
              <a:solidFill>
                <a:srgbClr val="203C86"/>
              </a:solidFill>
            </a:endParaRPr>
          </a:p>
          <a:p>
            <a:pPr>
              <a:buClr>
                <a:srgbClr val="FFC000"/>
              </a:buClr>
            </a:pPr>
            <a:r>
              <a:rPr lang="fr-FR" sz="1600" b="1">
                <a:solidFill>
                  <a:srgbClr val="203C86"/>
                </a:solidFill>
              </a:rPr>
              <a:t>Pas de prise en compte des salariés en CUI-CIE dans l’effectif.</a:t>
            </a:r>
          </a:p>
          <a:p>
            <a:pPr>
              <a:buClr>
                <a:srgbClr val="FFC000"/>
              </a:buClr>
            </a:pPr>
            <a:endParaRPr lang="fr-FR" sz="1600">
              <a:solidFill>
                <a:srgbClr val="203C86"/>
              </a:solidFill>
              <a:cs typeface="Calibri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Pôle </a:t>
            </a:r>
            <a:r>
              <a:rPr lang="fr-FR" spc="-5"/>
              <a:t>emploi </a:t>
            </a:r>
            <a:r>
              <a:rPr lang="fr-FR" spc="-5" err="1"/>
              <a:t>Hauts-de-France</a:t>
            </a:r>
            <a:r>
              <a:rPr lang="fr-FR" spc="-5"/>
              <a:t> </a:t>
            </a:r>
            <a:r>
              <a:rPr lang="fr-FR"/>
              <a:t>| service communication | 04/2021 |  #1JEUNE1SOLUTION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Contrat Initiative Emploi</a:t>
            </a:r>
            <a:br>
              <a:rPr lang="fr-FR"/>
            </a:br>
            <a:r>
              <a:rPr lang="fr-FR"/>
              <a:t>Jeunes - de 26 ans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/>
              <a:t>Pour plus d’informations, contactez votre conseiller au 39 95 </a:t>
            </a:r>
            <a:r>
              <a:rPr lang="fr-FR" sz="1200" b="0"/>
              <a:t>(Service gratuit + prix appel)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89694" y="1358579"/>
            <a:ext cx="7197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A600"/>
              </a:buClr>
              <a:buFont typeface="Wingdings" panose="05000000000000000000" pitchFamily="2" charset="2"/>
              <a:buChar char="ü"/>
            </a:pPr>
            <a:r>
              <a:rPr lang="fr-FR" sz="1600" b="1">
                <a:solidFill>
                  <a:srgbClr val="E23359"/>
                </a:solidFill>
              </a:rPr>
              <a:t>Recrutez un jeune et développez ses compétences grâce à un dispositif adapté aux spécificités de votre entreprise.</a:t>
            </a:r>
          </a:p>
          <a:p>
            <a:pPr marL="285750" indent="-285750">
              <a:buClr>
                <a:srgbClr val="F7A600"/>
              </a:buClr>
              <a:buFont typeface="Wingdings" panose="05000000000000000000" pitchFamily="2" charset="2"/>
              <a:buChar char="ü"/>
            </a:pPr>
            <a:endParaRPr lang="fr-FR" sz="800" b="1">
              <a:solidFill>
                <a:srgbClr val="E23359"/>
              </a:solidFill>
            </a:endParaRPr>
          </a:p>
          <a:p>
            <a:pPr marL="285750" indent="-285750">
              <a:buClr>
                <a:srgbClr val="F7A600"/>
              </a:buClr>
              <a:buFont typeface="Wingdings" panose="05000000000000000000" pitchFamily="2" charset="2"/>
              <a:buChar char="ü"/>
            </a:pPr>
            <a:r>
              <a:rPr lang="fr-FR" sz="1600" b="1">
                <a:solidFill>
                  <a:srgbClr val="E23359"/>
                </a:solidFill>
              </a:rPr>
              <a:t>Bénéficiez d’avantages financiers : une aide à l’embauche correspondant à 47% de prise en charge du SMIC brut, plafonnée à 30h.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195121"/>
              </p:ext>
            </p:extLst>
          </p:nvPr>
        </p:nvGraphicFramePr>
        <p:xfrm>
          <a:off x="7128011" y="3088311"/>
          <a:ext cx="324445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2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3 755 €</a:t>
                      </a:r>
                    </a:p>
                    <a:p>
                      <a:pPr algn="ctr"/>
                      <a:r>
                        <a:rPr lang="fr-FR" sz="1400" b="0"/>
                        <a:t>pour un CDD </a:t>
                      </a:r>
                      <a:br>
                        <a:rPr lang="fr-FR" sz="1400" b="0"/>
                      </a:br>
                      <a:r>
                        <a:rPr lang="fr-FR" sz="1400" b="0"/>
                        <a:t>de 6 mois minimum</a:t>
                      </a:r>
                    </a:p>
                  </a:txBody>
                  <a:tcPr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7 510 €</a:t>
                      </a:r>
                    </a:p>
                    <a:p>
                      <a:pPr algn="ctr"/>
                      <a:r>
                        <a:rPr lang="fr-FR" sz="1400" b="0"/>
                        <a:t>pour un CDI</a:t>
                      </a:r>
                    </a:p>
                  </a:txBody>
                  <a:tcPr>
                    <a:solidFill>
                      <a:srgbClr val="E23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567574" y="2741022"/>
            <a:ext cx="32444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fr-FR" sz="1600" b="1" cap="all">
                <a:solidFill>
                  <a:srgbClr val="F7A600"/>
                </a:solidFill>
              </a:rPr>
              <a:t>L’objectif</a:t>
            </a:r>
          </a:p>
          <a:p>
            <a:pPr>
              <a:buClr>
                <a:srgbClr val="FFC000"/>
              </a:buClr>
            </a:pPr>
            <a:r>
              <a:rPr lang="fr-FR" sz="1600" b="1">
                <a:solidFill>
                  <a:srgbClr val="203C86"/>
                </a:solidFill>
              </a:rPr>
              <a:t>Faciliter l’insertion professionnelle des jeunes* en mettant en place</a:t>
            </a:r>
            <a:br>
              <a:rPr lang="fr-FR" sz="1600" b="1">
                <a:solidFill>
                  <a:srgbClr val="203C86"/>
                </a:solidFill>
              </a:rPr>
            </a:br>
            <a:r>
              <a:rPr lang="fr-FR" sz="1600" b="1">
                <a:solidFill>
                  <a:srgbClr val="203C86"/>
                </a:solidFill>
              </a:rPr>
              <a:t>un parcours centré sur l’emploi </a:t>
            </a:r>
            <a:br>
              <a:rPr lang="fr-FR" sz="1600" b="1">
                <a:solidFill>
                  <a:srgbClr val="203C86"/>
                </a:solidFill>
              </a:rPr>
            </a:br>
            <a:r>
              <a:rPr lang="fr-FR" sz="1600" b="1">
                <a:solidFill>
                  <a:srgbClr val="203C86"/>
                </a:solidFill>
              </a:rPr>
              <a:t>et l’accompagnement.</a:t>
            </a:r>
          </a:p>
          <a:p>
            <a:pPr>
              <a:buClr>
                <a:srgbClr val="FFC000"/>
              </a:buClr>
            </a:pPr>
            <a:r>
              <a:rPr lang="fr-FR" sz="1200">
                <a:solidFill>
                  <a:srgbClr val="203C86"/>
                </a:solidFill>
              </a:rPr>
              <a:t>* Jeunes âgés de moins de 26 ans ou de moins de 31 ans si présentant un handicap. </a:t>
            </a:r>
          </a:p>
          <a:p>
            <a:pPr>
              <a:buClr>
                <a:srgbClr val="FFC000"/>
              </a:buClr>
            </a:pPr>
            <a:endParaRPr lang="fr-FR" sz="1600">
              <a:solidFill>
                <a:srgbClr val="203C86"/>
              </a:solidFill>
            </a:endParaRPr>
          </a:p>
          <a:p>
            <a:pPr>
              <a:buClr>
                <a:srgbClr val="FFC000"/>
              </a:buClr>
            </a:pPr>
            <a:r>
              <a:rPr lang="fr-FR" sz="1600" b="1" cap="all">
                <a:solidFill>
                  <a:srgbClr val="F7A600"/>
                </a:solidFill>
              </a:rPr>
              <a:t>Pouvez-vous en bénéficier ?</a:t>
            </a:r>
          </a:p>
          <a:p>
            <a:pPr>
              <a:buClr>
                <a:srgbClr val="FFC000"/>
              </a:buClr>
            </a:pPr>
            <a:r>
              <a:rPr lang="fr-FR" sz="1600" b="1">
                <a:solidFill>
                  <a:srgbClr val="203C86"/>
                </a:solidFill>
              </a:rPr>
              <a:t>Si vous êtes employeur du secteur marchand : </a:t>
            </a:r>
            <a:r>
              <a:rPr lang="fr-FR" sz="1600">
                <a:solidFill>
                  <a:srgbClr val="203C86"/>
                </a:solidFill>
              </a:rPr>
              <a:t>employeurs cotisant </a:t>
            </a:r>
            <a:br>
              <a:rPr lang="fr-FR" sz="1600">
                <a:solidFill>
                  <a:srgbClr val="203C86"/>
                </a:solidFill>
              </a:rPr>
            </a:br>
            <a:r>
              <a:rPr lang="fr-FR" sz="1600">
                <a:solidFill>
                  <a:srgbClr val="203C86"/>
                </a:solidFill>
              </a:rPr>
              <a:t>à l’assurance chômage, organismes</a:t>
            </a:r>
          </a:p>
          <a:p>
            <a:pPr>
              <a:buClr>
                <a:srgbClr val="FFC000"/>
              </a:buClr>
            </a:pPr>
            <a:r>
              <a:rPr lang="fr-FR" sz="1600">
                <a:solidFill>
                  <a:srgbClr val="203C86"/>
                </a:solidFill>
              </a:rPr>
              <a:t>en auto-assurance, Groupements d’Employeurs organisant </a:t>
            </a:r>
            <a:br>
              <a:rPr lang="fr-FR" sz="1600">
                <a:solidFill>
                  <a:srgbClr val="203C86"/>
                </a:solidFill>
              </a:rPr>
            </a:br>
            <a:r>
              <a:rPr lang="fr-FR" sz="1600">
                <a:solidFill>
                  <a:srgbClr val="203C86"/>
                </a:solidFill>
              </a:rPr>
              <a:t>des parcours d’Insertion </a:t>
            </a:r>
            <a:br>
              <a:rPr lang="fr-FR" sz="1600">
                <a:solidFill>
                  <a:srgbClr val="203C86"/>
                </a:solidFill>
              </a:rPr>
            </a:br>
            <a:r>
              <a:rPr lang="fr-FR" sz="1600">
                <a:solidFill>
                  <a:srgbClr val="203C86"/>
                </a:solidFill>
              </a:rPr>
              <a:t>et de Qualification (GEIQ)…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567574" y="6817502"/>
            <a:ext cx="708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203C86"/>
                </a:solidFill>
              </a:rPr>
              <a:t>Selon arrêté préfectoral en cours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84" y="2712797"/>
            <a:ext cx="355020" cy="39737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67" y="2726626"/>
            <a:ext cx="370793" cy="4541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07" y="4556223"/>
            <a:ext cx="310797" cy="3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2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7128011" y="2441221"/>
            <a:ext cx="32444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fr-FR" sz="1600" b="1" cap="all">
                <a:solidFill>
                  <a:srgbClr val="F7A600"/>
                </a:solidFill>
              </a:rPr>
              <a:t>Vos avantages</a:t>
            </a: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7A6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7A6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7A6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7A6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7A6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7A6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FD4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FD4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FD4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FD400"/>
              </a:solidFill>
            </a:endParaRPr>
          </a:p>
          <a:p>
            <a:pPr>
              <a:buClr>
                <a:srgbClr val="FFC000"/>
              </a:buClr>
            </a:pPr>
            <a:r>
              <a:rPr lang="fr-FR" sz="1600" b="1">
                <a:solidFill>
                  <a:srgbClr val="203C86"/>
                </a:solidFill>
              </a:rPr>
              <a:t>Durée de prise en charge : de 9 mois à 12 mois.</a:t>
            </a:r>
            <a:endParaRPr lang="fr-FR" sz="1600">
              <a:solidFill>
                <a:srgbClr val="203C86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Pôle </a:t>
            </a:r>
            <a:r>
              <a:rPr lang="fr-FR" spc="-5"/>
              <a:t>emploi </a:t>
            </a:r>
            <a:r>
              <a:rPr lang="fr-FR" spc="-5" err="1"/>
              <a:t>Hauts-de-France</a:t>
            </a:r>
            <a:r>
              <a:rPr lang="fr-FR" spc="-5"/>
              <a:t> </a:t>
            </a:r>
            <a:r>
              <a:rPr lang="fr-FR"/>
              <a:t>| service communication | 04/2021 |  #1JEUNE1SOLUTION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Parcours Emploi Compétences</a:t>
            </a:r>
            <a:br>
              <a:rPr lang="fr-FR"/>
            </a:br>
            <a:r>
              <a:rPr lang="fr-FR"/>
              <a:t>Jeunes - de 26 ans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/>
              <a:t>Pour plus d’informations, contactez votre conseiller au 39 95 </a:t>
            </a:r>
            <a:r>
              <a:rPr lang="fr-FR" sz="1200" b="0"/>
              <a:t>(Service gratuit + prix appel)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89694" y="1358579"/>
            <a:ext cx="719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A600"/>
              </a:buClr>
              <a:buFont typeface="Wingdings" panose="05000000000000000000" pitchFamily="2" charset="2"/>
              <a:buChar char="ü"/>
            </a:pPr>
            <a:r>
              <a:rPr lang="fr-FR" sz="1600" b="1">
                <a:solidFill>
                  <a:srgbClr val="E23359"/>
                </a:solidFill>
              </a:rPr>
              <a:t>Recrutez un jeune en mettant en place un parcours centré sur l’emploi, </a:t>
            </a:r>
            <a:br>
              <a:rPr lang="fr-FR" sz="1600" b="1">
                <a:solidFill>
                  <a:srgbClr val="E23359"/>
                </a:solidFill>
              </a:rPr>
            </a:br>
            <a:r>
              <a:rPr lang="fr-FR" sz="1600" b="1">
                <a:solidFill>
                  <a:srgbClr val="E23359"/>
                </a:solidFill>
              </a:rPr>
              <a:t>la formation et l’accompagnement.</a:t>
            </a:r>
          </a:p>
          <a:p>
            <a:pPr marL="285750" indent="-285750">
              <a:buClr>
                <a:srgbClr val="F7A600"/>
              </a:buClr>
              <a:buFont typeface="Wingdings" panose="05000000000000000000" pitchFamily="2" charset="2"/>
              <a:buChar char="ü"/>
            </a:pPr>
            <a:endParaRPr lang="fr-FR" sz="800" b="1">
              <a:solidFill>
                <a:srgbClr val="E23359"/>
              </a:solidFill>
            </a:endParaRPr>
          </a:p>
          <a:p>
            <a:pPr marL="285750" indent="-285750">
              <a:buClr>
                <a:srgbClr val="F7A600"/>
              </a:buClr>
              <a:buFont typeface="Wingdings" panose="05000000000000000000" pitchFamily="2" charset="2"/>
              <a:buChar char="ü"/>
            </a:pPr>
            <a:r>
              <a:rPr lang="fr-FR" sz="1600" b="1">
                <a:solidFill>
                  <a:srgbClr val="E23359"/>
                </a:solidFill>
              </a:rPr>
              <a:t>Bénéficiez d’une aide à l’embauche.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33175"/>
              </p:ext>
            </p:extLst>
          </p:nvPr>
        </p:nvGraphicFramePr>
        <p:xfrm>
          <a:off x="7128011" y="2770952"/>
          <a:ext cx="3244456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2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65 %</a:t>
                      </a:r>
                    </a:p>
                    <a:p>
                      <a:pPr algn="ctr"/>
                      <a:r>
                        <a:rPr lang="fr-FR" sz="1400" b="0"/>
                        <a:t>de prise en charge</a:t>
                      </a:r>
                    </a:p>
                    <a:p>
                      <a:pPr algn="ctr"/>
                      <a:r>
                        <a:rPr lang="fr-FR" sz="1400" b="0"/>
                        <a:t>sur 20h hebdomadaires</a:t>
                      </a:r>
                    </a:p>
                    <a:p>
                      <a:pPr algn="ctr"/>
                      <a:r>
                        <a:rPr lang="fr-FR" sz="1400" b="0"/>
                        <a:t>de SMIC brut</a:t>
                      </a:r>
                    </a:p>
                  </a:txBody>
                  <a:tcPr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80 %</a:t>
                      </a:r>
                    </a:p>
                    <a:p>
                      <a:pPr algn="ctr"/>
                      <a:r>
                        <a:rPr lang="fr-FR" sz="1400" b="0" spc="0"/>
                        <a:t>pour un jeune résidant en</a:t>
                      </a:r>
                      <a:r>
                        <a:rPr lang="fr-FR" sz="1400" b="0" spc="0" baseline="0"/>
                        <a:t> </a:t>
                      </a:r>
                      <a:r>
                        <a:rPr lang="fr-FR" sz="1400" b="0" spc="0"/>
                        <a:t>quartier</a:t>
                      </a:r>
                    </a:p>
                    <a:p>
                      <a:pPr algn="ctr"/>
                      <a:r>
                        <a:rPr lang="fr-FR" sz="1400" b="0" spc="0"/>
                        <a:t>prioritaire de la politique de la ville (QPV)</a:t>
                      </a:r>
                      <a:r>
                        <a:rPr lang="fr-FR" sz="1400" b="0" spc="0" baseline="0"/>
                        <a:t> </a:t>
                      </a:r>
                      <a:r>
                        <a:rPr lang="fr-FR" sz="1400" b="0" spc="0"/>
                        <a:t>ou en zone de revitalisation rurale (ZRR)</a:t>
                      </a:r>
                    </a:p>
                  </a:txBody>
                  <a:tcPr>
                    <a:solidFill>
                      <a:srgbClr val="E23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567574" y="2441221"/>
            <a:ext cx="324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fr-FR" sz="1600" b="1" cap="all">
                <a:solidFill>
                  <a:srgbClr val="F7A600"/>
                </a:solidFill>
              </a:rPr>
              <a:t>L’objectif</a:t>
            </a:r>
          </a:p>
          <a:p>
            <a:pPr>
              <a:buClr>
                <a:srgbClr val="FFC000"/>
              </a:buClr>
            </a:pPr>
            <a:r>
              <a:rPr lang="fr-FR" sz="1600" b="1">
                <a:solidFill>
                  <a:srgbClr val="203C86"/>
                </a:solidFill>
              </a:rPr>
              <a:t>Permettre à des jeunes* en recherche d’emploi ou de formation</a:t>
            </a:r>
          </a:p>
          <a:p>
            <a:pPr>
              <a:buClr>
                <a:srgbClr val="FFC000"/>
              </a:buClr>
            </a:pPr>
            <a:r>
              <a:rPr lang="fr-FR" sz="1600" b="1">
                <a:solidFill>
                  <a:srgbClr val="203C86"/>
                </a:solidFill>
              </a:rPr>
              <a:t>de développer, dans le cadre d’une activité professionnelle, des compétences (savoirs, savoir-faire et savoir-être professionnels) transférables ou mobilisables dans un autre environnement.</a:t>
            </a:r>
          </a:p>
          <a:p>
            <a:pPr>
              <a:buClr>
                <a:srgbClr val="FFC000"/>
              </a:buClr>
            </a:pPr>
            <a:r>
              <a:rPr lang="fr-FR" sz="1200">
                <a:solidFill>
                  <a:srgbClr val="203C86"/>
                </a:solidFill>
              </a:rPr>
              <a:t>* Jeunes âgés de moins de 26 ans ou de moins de 31 ans si présentant un handicap. </a:t>
            </a:r>
          </a:p>
          <a:p>
            <a:pPr>
              <a:buClr>
                <a:srgbClr val="FFC000"/>
              </a:buClr>
            </a:pPr>
            <a:endParaRPr lang="fr-FR" sz="1600">
              <a:solidFill>
                <a:srgbClr val="203C86"/>
              </a:solidFill>
            </a:endParaRPr>
          </a:p>
          <a:p>
            <a:pPr>
              <a:buClr>
                <a:srgbClr val="FFC000"/>
              </a:buClr>
            </a:pPr>
            <a:r>
              <a:rPr lang="fr-FR" sz="1600" b="1" cap="all">
                <a:solidFill>
                  <a:srgbClr val="F7A600"/>
                </a:solidFill>
              </a:rPr>
              <a:t>Pouvez-vous en bénéficier ?</a:t>
            </a:r>
          </a:p>
          <a:p>
            <a:pPr>
              <a:buClr>
                <a:srgbClr val="FFC000"/>
              </a:buClr>
            </a:pPr>
            <a:r>
              <a:rPr lang="fr-FR" sz="1600" b="1">
                <a:solidFill>
                  <a:srgbClr val="203C86"/>
                </a:solidFill>
              </a:rPr>
              <a:t>Si vous êtes employeur du secteur non marchand</a:t>
            </a:r>
            <a:r>
              <a:rPr lang="fr-FR" sz="1600">
                <a:solidFill>
                  <a:srgbClr val="203C86"/>
                </a:solidFill>
              </a:rPr>
              <a:t> (collectivités, communes, hôpitaux, maisons de retraite…) </a:t>
            </a:r>
            <a:r>
              <a:rPr lang="fr-FR" sz="1600" b="1">
                <a:solidFill>
                  <a:srgbClr val="203C86"/>
                </a:solidFill>
              </a:rPr>
              <a:t>ou associatif et employant au minimum un salarié.</a:t>
            </a:r>
            <a:endParaRPr lang="fr-FR" sz="1600">
              <a:solidFill>
                <a:srgbClr val="203C86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67574" y="6817502"/>
            <a:ext cx="708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203C86"/>
                </a:solidFill>
              </a:rPr>
              <a:t>Selon arrêté préfectoral en cours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84" y="2412996"/>
            <a:ext cx="355020" cy="39737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67" y="2426825"/>
            <a:ext cx="370793" cy="4541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07" y="5260763"/>
            <a:ext cx="310797" cy="3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8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7128011" y="2441221"/>
            <a:ext cx="324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fr-FR" sz="1600" b="1" cap="all">
                <a:solidFill>
                  <a:srgbClr val="F7A600"/>
                </a:solidFill>
              </a:rPr>
              <a:t>Vos avantages</a:t>
            </a: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7A6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7A6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7A6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7A6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7A6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7A6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7A6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FD4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FD4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FD400"/>
              </a:solidFill>
            </a:endParaRPr>
          </a:p>
          <a:p>
            <a:pPr>
              <a:buClr>
                <a:srgbClr val="FFC000"/>
              </a:buClr>
            </a:pPr>
            <a:r>
              <a:rPr lang="fr-FR" sz="1600" b="1">
                <a:solidFill>
                  <a:srgbClr val="203C86"/>
                </a:solidFill>
              </a:rPr>
              <a:t>Montants proratisés en fonction </a:t>
            </a:r>
            <a:br>
              <a:rPr lang="fr-FR" sz="1600" b="1">
                <a:solidFill>
                  <a:srgbClr val="203C86"/>
                </a:solidFill>
              </a:rPr>
            </a:br>
            <a:r>
              <a:rPr lang="fr-FR" sz="1600" b="1">
                <a:solidFill>
                  <a:srgbClr val="203C86"/>
                </a:solidFill>
              </a:rPr>
              <a:t>du temps de travail et de la durée du contrat.</a:t>
            </a:r>
            <a:endParaRPr lang="fr-FR" sz="1600">
              <a:solidFill>
                <a:srgbClr val="203C86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Pôle </a:t>
            </a:r>
            <a:r>
              <a:rPr lang="fr-FR" spc="-5"/>
              <a:t>emploi </a:t>
            </a:r>
            <a:r>
              <a:rPr lang="fr-FR" spc="-5" err="1"/>
              <a:t>Hauts-de-France</a:t>
            </a:r>
            <a:r>
              <a:rPr lang="fr-FR" spc="-5"/>
              <a:t> </a:t>
            </a:r>
            <a:r>
              <a:rPr lang="fr-FR"/>
              <a:t>| service communication | 04/2021 |  #1JEUNE1SOLUTION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Emploi Franc +</a:t>
            </a:r>
            <a:br>
              <a:rPr lang="fr-FR"/>
            </a:br>
            <a:r>
              <a:rPr lang="fr-FR"/>
              <a:t>Jeunes - de 26 ans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/>
              <a:t>Pour plus d’informations, contactez votre conseiller au 39 95 </a:t>
            </a:r>
            <a:r>
              <a:rPr lang="fr-FR" sz="1200" b="0"/>
              <a:t>(Service gratuit + prix appel)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89694" y="1358579"/>
            <a:ext cx="719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A600"/>
              </a:buClr>
              <a:buFont typeface="Wingdings" panose="05000000000000000000" pitchFamily="2" charset="2"/>
              <a:buChar char="ü"/>
            </a:pPr>
            <a:r>
              <a:rPr lang="fr-FR" sz="1600" b="1">
                <a:solidFill>
                  <a:srgbClr val="E23359"/>
                </a:solidFill>
              </a:rPr>
              <a:t>Misez sur les jeunes talents des quartiers prioritaires de la politique </a:t>
            </a:r>
            <a:br>
              <a:rPr lang="fr-FR" sz="1600" b="1">
                <a:solidFill>
                  <a:srgbClr val="E23359"/>
                </a:solidFill>
              </a:rPr>
            </a:br>
            <a:r>
              <a:rPr lang="fr-FR" sz="1600" b="1">
                <a:solidFill>
                  <a:srgbClr val="E23359"/>
                </a:solidFill>
              </a:rPr>
              <a:t>de la ville (QPV).</a:t>
            </a:r>
          </a:p>
          <a:p>
            <a:pPr marL="285750" indent="-285750">
              <a:buClr>
                <a:srgbClr val="F7A600"/>
              </a:buClr>
              <a:buFont typeface="Wingdings" panose="05000000000000000000" pitchFamily="2" charset="2"/>
              <a:buChar char="ü"/>
            </a:pPr>
            <a:endParaRPr lang="fr-FR" sz="800" b="1">
              <a:solidFill>
                <a:srgbClr val="E23359"/>
              </a:solidFill>
            </a:endParaRPr>
          </a:p>
          <a:p>
            <a:pPr marL="285750" indent="-285750">
              <a:buClr>
                <a:srgbClr val="F7A600"/>
              </a:buClr>
              <a:buFont typeface="Wingdings" panose="05000000000000000000" pitchFamily="2" charset="2"/>
              <a:buChar char="ü"/>
            </a:pPr>
            <a:r>
              <a:rPr lang="fr-FR" sz="1600" b="1">
                <a:solidFill>
                  <a:srgbClr val="E23359"/>
                </a:solidFill>
              </a:rPr>
              <a:t>Bénéficiez d’une aide à l’embauche.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019724"/>
              </p:ext>
            </p:extLst>
          </p:nvPr>
        </p:nvGraphicFramePr>
        <p:xfrm>
          <a:off x="7128011" y="2770952"/>
          <a:ext cx="324445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2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Jusqu’à</a:t>
                      </a:r>
                    </a:p>
                    <a:p>
                      <a:pPr algn="ctr"/>
                      <a:r>
                        <a:rPr lang="fr-FR" sz="2400"/>
                        <a:t>17 000 €</a:t>
                      </a:r>
                    </a:p>
                    <a:p>
                      <a:pPr algn="ctr"/>
                      <a:r>
                        <a:rPr lang="fr-FR" sz="1400" b="0"/>
                        <a:t>sur 3 ans</a:t>
                      </a:r>
                    </a:p>
                    <a:p>
                      <a:pPr algn="ctr"/>
                      <a:r>
                        <a:rPr lang="fr-FR" sz="1400" b="0"/>
                        <a:t>pour un CDI</a:t>
                      </a:r>
                    </a:p>
                  </a:txBody>
                  <a:tcPr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Jusqu’à</a:t>
                      </a:r>
                    </a:p>
                    <a:p>
                      <a:pPr algn="ctr"/>
                      <a:r>
                        <a:rPr lang="fr-FR" sz="2400"/>
                        <a:t>8 000 €</a:t>
                      </a:r>
                    </a:p>
                    <a:p>
                      <a:pPr algn="ctr"/>
                      <a:r>
                        <a:rPr lang="fr-FR" sz="1400" b="0" spc="0"/>
                        <a:t>sur 2 ans </a:t>
                      </a:r>
                      <a:br>
                        <a:rPr lang="fr-FR" sz="1400" b="0" spc="0"/>
                      </a:br>
                      <a:r>
                        <a:rPr lang="fr-FR" sz="1400" b="0" spc="0"/>
                        <a:t>pour un CDD </a:t>
                      </a:r>
                      <a:br>
                        <a:rPr lang="fr-FR" sz="1400" b="0" spc="0"/>
                      </a:br>
                      <a:r>
                        <a:rPr lang="fr-FR" sz="1400" b="0" spc="0"/>
                        <a:t>de 6 mois minimum</a:t>
                      </a:r>
                    </a:p>
                  </a:txBody>
                  <a:tcPr>
                    <a:solidFill>
                      <a:srgbClr val="E23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203C86"/>
                          </a:solidFill>
                        </a:rPr>
                        <a:t>7 000 € la 1</a:t>
                      </a:r>
                      <a:r>
                        <a:rPr lang="fr-FR" sz="1200" baseline="30000">
                          <a:solidFill>
                            <a:srgbClr val="203C86"/>
                          </a:solidFill>
                        </a:rPr>
                        <a:t>re</a:t>
                      </a:r>
                      <a:r>
                        <a:rPr lang="fr-FR" sz="1200">
                          <a:solidFill>
                            <a:srgbClr val="203C86"/>
                          </a:solidFill>
                        </a:rPr>
                        <a:t> année, </a:t>
                      </a:r>
                      <a:br>
                        <a:rPr lang="fr-FR" sz="1200">
                          <a:solidFill>
                            <a:srgbClr val="203C86"/>
                          </a:solidFill>
                        </a:rPr>
                      </a:br>
                      <a:r>
                        <a:rPr lang="fr-FR" sz="1200">
                          <a:solidFill>
                            <a:srgbClr val="203C86"/>
                          </a:solidFill>
                        </a:rPr>
                        <a:t>puis 5 000 € </a:t>
                      </a:r>
                      <a:br>
                        <a:rPr lang="fr-FR" sz="1200">
                          <a:solidFill>
                            <a:srgbClr val="203C86"/>
                          </a:solidFill>
                        </a:rPr>
                      </a:br>
                      <a:r>
                        <a:rPr lang="fr-FR" sz="1200">
                          <a:solidFill>
                            <a:srgbClr val="203C86"/>
                          </a:solidFill>
                        </a:rPr>
                        <a:t>les 2 années suivantes</a:t>
                      </a:r>
                      <a:endParaRPr lang="fr-FR" sz="1200" b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203C86"/>
                          </a:solidFill>
                        </a:rPr>
                        <a:t>5 500 € la 1</a:t>
                      </a:r>
                      <a:r>
                        <a:rPr lang="fr-FR" sz="1200" baseline="30000">
                          <a:solidFill>
                            <a:srgbClr val="203C86"/>
                          </a:solidFill>
                        </a:rPr>
                        <a:t>re </a:t>
                      </a:r>
                      <a:r>
                        <a:rPr lang="fr-FR" sz="1200">
                          <a:solidFill>
                            <a:srgbClr val="203C86"/>
                          </a:solidFill>
                        </a:rPr>
                        <a:t>année, </a:t>
                      </a:r>
                      <a:br>
                        <a:rPr lang="fr-FR" sz="1200">
                          <a:solidFill>
                            <a:srgbClr val="203C86"/>
                          </a:solidFill>
                        </a:rPr>
                      </a:br>
                      <a:r>
                        <a:rPr lang="fr-FR" sz="1200">
                          <a:solidFill>
                            <a:srgbClr val="203C86"/>
                          </a:solidFill>
                        </a:rPr>
                        <a:t>puis 2 500 € </a:t>
                      </a:r>
                      <a:br>
                        <a:rPr lang="fr-FR" sz="1200">
                          <a:solidFill>
                            <a:srgbClr val="203C86"/>
                          </a:solidFill>
                        </a:rPr>
                      </a:br>
                      <a:r>
                        <a:rPr lang="fr-FR" sz="1200">
                          <a:solidFill>
                            <a:srgbClr val="203C86"/>
                          </a:solidFill>
                        </a:rPr>
                        <a:t>l’année suivante</a:t>
                      </a:r>
                      <a:endParaRPr lang="fr-FR" sz="1200" b="0" spc="0">
                        <a:solidFill>
                          <a:srgbClr val="203C86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567574" y="2441221"/>
            <a:ext cx="32444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fr-FR" sz="1600" b="1" cap="all">
                <a:solidFill>
                  <a:srgbClr val="F7A600"/>
                </a:solidFill>
              </a:rPr>
              <a:t>L’objectif</a:t>
            </a:r>
          </a:p>
          <a:p>
            <a:pPr>
              <a:buClr>
                <a:srgbClr val="FFC000"/>
              </a:buClr>
            </a:pPr>
            <a:r>
              <a:rPr lang="fr-FR" sz="1600" b="1">
                <a:solidFill>
                  <a:srgbClr val="203C86"/>
                </a:solidFill>
              </a:rPr>
              <a:t>Favoriser le recrutement* dans les quartiers prioritaires de la politique de la ville et vous permettre de jouer un rôle majeur dans l’embauche pour tous.</a:t>
            </a:r>
          </a:p>
          <a:p>
            <a:pPr>
              <a:buClr>
                <a:srgbClr val="FFC000"/>
              </a:buClr>
            </a:pPr>
            <a:r>
              <a:rPr lang="fr-FR" sz="1200">
                <a:solidFill>
                  <a:srgbClr val="203C86"/>
                </a:solidFill>
              </a:rPr>
              <a:t>* Jeunes âgés de moins de 26 ans. </a:t>
            </a:r>
          </a:p>
          <a:p>
            <a:pPr>
              <a:buClr>
                <a:srgbClr val="FFC000"/>
              </a:buClr>
            </a:pPr>
            <a:endParaRPr lang="fr-FR" sz="1600">
              <a:solidFill>
                <a:srgbClr val="203C86"/>
              </a:solidFill>
            </a:endParaRPr>
          </a:p>
          <a:p>
            <a:pPr>
              <a:buClr>
                <a:srgbClr val="FFC000"/>
              </a:buClr>
            </a:pPr>
            <a:r>
              <a:rPr lang="fr-FR" sz="1600" b="1" cap="all">
                <a:solidFill>
                  <a:srgbClr val="F7A600"/>
                </a:solidFill>
              </a:rPr>
              <a:t>Pouvez-vous en bénéficier ?</a:t>
            </a:r>
          </a:p>
          <a:p>
            <a:pPr>
              <a:buClr>
                <a:srgbClr val="FFC000"/>
              </a:buClr>
            </a:pPr>
            <a:r>
              <a:rPr lang="fr-FR" sz="1600" b="1">
                <a:solidFill>
                  <a:srgbClr val="203C86"/>
                </a:solidFill>
              </a:rPr>
              <a:t>Si vous êtes employeurs du secteur marchand ou associatif, quel que soit votre lieu d’implantation </a:t>
            </a:r>
            <a:br>
              <a:rPr lang="fr-FR" sz="1600" b="1">
                <a:solidFill>
                  <a:srgbClr val="203C86"/>
                </a:solidFill>
              </a:rPr>
            </a:br>
            <a:r>
              <a:rPr lang="fr-FR" sz="1600" b="1">
                <a:solidFill>
                  <a:srgbClr val="203C86"/>
                </a:solidFill>
              </a:rPr>
              <a:t>sur le territoire national.</a:t>
            </a:r>
            <a:endParaRPr lang="fr-FR" sz="1600">
              <a:solidFill>
                <a:srgbClr val="203C86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67574" y="6817502"/>
            <a:ext cx="708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203C86"/>
                </a:solidFill>
              </a:rPr>
              <a:t>Selon dispositif gouvernemental d’aide à l’embauche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84" y="2412996"/>
            <a:ext cx="355020" cy="39737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67" y="2426825"/>
            <a:ext cx="370793" cy="4541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07" y="4316386"/>
            <a:ext cx="310797" cy="3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6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7128011" y="2441221"/>
            <a:ext cx="324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fr-FR" sz="1600" b="1" cap="all">
                <a:solidFill>
                  <a:srgbClr val="F7A600"/>
                </a:solidFill>
              </a:rPr>
              <a:t>Vos avantages</a:t>
            </a:r>
            <a:r>
              <a:rPr lang="fr-FR" sz="1600" b="1">
                <a:solidFill>
                  <a:srgbClr val="203C86"/>
                </a:solidFill>
              </a:rPr>
              <a:t> </a:t>
            </a:r>
            <a:endParaRPr lang="fr-FR" sz="1600">
              <a:solidFill>
                <a:srgbClr val="203C86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Pôle </a:t>
            </a:r>
            <a:r>
              <a:rPr lang="fr-FR" spc="-5"/>
              <a:t>emploi </a:t>
            </a:r>
            <a:r>
              <a:rPr lang="fr-FR" spc="-5" err="1"/>
              <a:t>Hauts-de-France</a:t>
            </a:r>
            <a:r>
              <a:rPr lang="fr-FR" spc="-5"/>
              <a:t> </a:t>
            </a:r>
            <a:r>
              <a:rPr lang="fr-FR"/>
              <a:t>| service communication | 04/2021 |  #1JEUNE1SOLUTION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Aide au recrutement </a:t>
            </a:r>
            <a:br>
              <a:rPr lang="fr-FR"/>
            </a:br>
            <a:r>
              <a:rPr lang="fr-FR"/>
              <a:t>d’un alternant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/>
              <a:t>Pour plus d’informations, contactez votre conseiller au 39 95 </a:t>
            </a:r>
            <a:r>
              <a:rPr lang="fr-FR" sz="1200" b="0"/>
              <a:t>(Service gratuit + prix appel)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89694" y="1358579"/>
            <a:ext cx="719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A600"/>
              </a:buClr>
              <a:buFont typeface="Wingdings" panose="05000000000000000000" pitchFamily="2" charset="2"/>
              <a:buChar char="ü"/>
            </a:pPr>
            <a:r>
              <a:rPr lang="fr-FR" sz="1600" b="1">
                <a:solidFill>
                  <a:srgbClr val="E23359"/>
                </a:solidFill>
              </a:rPr>
              <a:t>Recrutez en alternance et préparez l’avenir de votre entreprise avec les contrats d’apprentissage et de professionnalisation.</a:t>
            </a:r>
          </a:p>
          <a:p>
            <a:pPr marL="285750" indent="-285750">
              <a:buClr>
                <a:srgbClr val="F7A600"/>
              </a:buClr>
              <a:buFont typeface="Wingdings" panose="05000000000000000000" pitchFamily="2" charset="2"/>
              <a:buChar char="ü"/>
            </a:pPr>
            <a:endParaRPr lang="fr-FR" sz="800" b="1">
              <a:solidFill>
                <a:srgbClr val="E23359"/>
              </a:solidFill>
            </a:endParaRPr>
          </a:p>
          <a:p>
            <a:pPr marL="285750" indent="-285750">
              <a:buClr>
                <a:srgbClr val="F7A600"/>
              </a:buClr>
              <a:buFont typeface="Wingdings" panose="05000000000000000000" pitchFamily="2" charset="2"/>
              <a:buChar char="ü"/>
            </a:pPr>
            <a:r>
              <a:rPr lang="fr-FR" sz="1600" b="1">
                <a:solidFill>
                  <a:srgbClr val="E23359"/>
                </a:solidFill>
              </a:rPr>
              <a:t>Bénéficiez d’une aide à l’embauche.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208392"/>
              </p:ext>
            </p:extLst>
          </p:nvPr>
        </p:nvGraphicFramePr>
        <p:xfrm>
          <a:off x="7128011" y="2770952"/>
          <a:ext cx="3244456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22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5 000 €</a:t>
                      </a:r>
                    </a:p>
                    <a:p>
                      <a:pPr algn="ctr"/>
                      <a:r>
                        <a:rPr lang="fr-FR" sz="1400" b="0"/>
                        <a:t>pour les alternants de moins de 18 ans</a:t>
                      </a:r>
                    </a:p>
                  </a:txBody>
                  <a:tcPr>
                    <a:solidFill>
                      <a:srgbClr val="F7A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8 000 €</a:t>
                      </a:r>
                    </a:p>
                    <a:p>
                      <a:pPr algn="ctr"/>
                      <a:r>
                        <a:rPr lang="fr-FR" sz="1400" b="0" spc="0"/>
                        <a:t>pour les alternants de plus de 18 ans</a:t>
                      </a:r>
                    </a:p>
                  </a:txBody>
                  <a:tcPr>
                    <a:solidFill>
                      <a:srgbClr val="E23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567574" y="2441221"/>
            <a:ext cx="3244456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FFC000"/>
              </a:buClr>
            </a:pPr>
            <a:r>
              <a:rPr lang="fr-FR" sz="1600" b="1" cap="all" dirty="0">
                <a:solidFill>
                  <a:srgbClr val="F7A600"/>
                </a:solidFill>
              </a:rPr>
              <a:t>L’objectif</a:t>
            </a:r>
          </a:p>
          <a:p>
            <a:pPr>
              <a:buClr>
                <a:srgbClr val="FFC000"/>
              </a:buClr>
            </a:pPr>
            <a:r>
              <a:rPr lang="fr-FR" sz="1600" b="1" dirty="0">
                <a:solidFill>
                  <a:srgbClr val="203C86"/>
                </a:solidFill>
              </a:rPr>
              <a:t>Enseigner vos méthodes de travail, transmettre votre culture d’entreprise et embaucher </a:t>
            </a:r>
            <a:r>
              <a:rPr lang="fr-FR" sz="1600" b="1" dirty="0"/>
              <a:t/>
            </a:r>
            <a:br>
              <a:rPr lang="fr-FR" sz="1600" b="1" dirty="0"/>
            </a:br>
            <a:r>
              <a:rPr lang="fr-FR" sz="1600" b="1" dirty="0">
                <a:solidFill>
                  <a:srgbClr val="203C86"/>
                </a:solidFill>
              </a:rPr>
              <a:t>un collaborateur immédiatement opérationnel.</a:t>
            </a:r>
            <a:endParaRPr lang="fr-FR" sz="1600" b="1" dirty="0">
              <a:solidFill>
                <a:srgbClr val="203C86"/>
              </a:solidFill>
              <a:cs typeface="Calibri"/>
            </a:endParaRPr>
          </a:p>
          <a:p>
            <a:pPr>
              <a:buClr>
                <a:srgbClr val="FFC000"/>
              </a:buClr>
            </a:pPr>
            <a:endParaRPr lang="fr-FR" sz="1600">
              <a:solidFill>
                <a:srgbClr val="203C86"/>
              </a:solidFill>
            </a:endParaRPr>
          </a:p>
          <a:p>
            <a:pPr>
              <a:buClr>
                <a:srgbClr val="FFC000"/>
              </a:buClr>
            </a:pPr>
            <a:r>
              <a:rPr lang="fr-FR" sz="1600" b="1" cap="all" dirty="0">
                <a:solidFill>
                  <a:srgbClr val="F7A600"/>
                </a:solidFill>
              </a:rPr>
              <a:t>Pouvez-vous en bénéficier ?</a:t>
            </a:r>
            <a:endParaRPr lang="fr-FR" sz="1600" b="1" cap="all" dirty="0">
              <a:solidFill>
                <a:srgbClr val="F7A600"/>
              </a:solidFill>
              <a:cs typeface="Calibri"/>
            </a:endParaRPr>
          </a:p>
          <a:p>
            <a:pPr>
              <a:buClr>
                <a:srgbClr val="FFC000"/>
              </a:buClr>
            </a:pPr>
            <a:r>
              <a:rPr lang="fr-FR" sz="1600" b="1" dirty="0">
                <a:solidFill>
                  <a:srgbClr val="203C86"/>
                </a:solidFill>
              </a:rPr>
              <a:t>Tous les employeurs peuvent bénéficier de l’aide</a:t>
            </a:r>
            <a:r>
              <a:rPr lang="fr-FR" sz="1600" dirty="0">
                <a:solidFill>
                  <a:srgbClr val="203C86"/>
                </a:solidFill>
              </a:rPr>
              <a:t>, 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>
                <a:solidFill>
                  <a:srgbClr val="203C86"/>
                </a:solidFill>
              </a:rPr>
              <a:t>avec des conditions</a:t>
            </a:r>
          </a:p>
          <a:p>
            <a:r>
              <a:rPr lang="fr-FR" sz="1600" dirty="0">
                <a:solidFill>
                  <a:srgbClr val="203C86"/>
                </a:solidFill>
              </a:rPr>
              <a:t>complémentaires pour les entreprises de plus 250 salariés.</a:t>
            </a:r>
            <a:endParaRPr lang="fr-FR" sz="1600">
              <a:solidFill>
                <a:srgbClr val="203C86"/>
              </a:solidFill>
              <a:cs typeface="Calibri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84" y="2412996"/>
            <a:ext cx="355020" cy="39737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67" y="2426825"/>
            <a:ext cx="370793" cy="4541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07" y="4316386"/>
            <a:ext cx="310797" cy="35944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567574" y="6817502"/>
            <a:ext cx="708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203C86"/>
                </a:solidFill>
              </a:rPr>
              <a:t>Selon dispositif gouvernemental d’aide à l’embauche</a:t>
            </a:r>
          </a:p>
        </p:txBody>
      </p:sp>
    </p:spTree>
    <p:extLst>
      <p:ext uri="{BB962C8B-B14F-4D97-AF65-F5344CB8AC3E}">
        <p14:creationId xmlns:p14="http://schemas.microsoft.com/office/powerpoint/2010/main" val="247276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7128011" y="2441221"/>
            <a:ext cx="324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fr-FR" sz="1600" b="1" cap="all">
                <a:solidFill>
                  <a:srgbClr val="F7A600"/>
                </a:solidFill>
              </a:rPr>
              <a:t>Vos avantages</a:t>
            </a: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7A6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7A6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FD400"/>
              </a:solidFill>
            </a:endParaRPr>
          </a:p>
          <a:p>
            <a:pPr>
              <a:buClr>
                <a:srgbClr val="FFC000"/>
              </a:buClr>
            </a:pPr>
            <a:endParaRPr lang="fr-FR" sz="1600" b="1" cap="all">
              <a:solidFill>
                <a:srgbClr val="FFD400"/>
              </a:solidFill>
            </a:endParaRPr>
          </a:p>
          <a:p>
            <a:pPr>
              <a:buClr>
                <a:srgbClr val="FFC000"/>
              </a:buClr>
            </a:pPr>
            <a:r>
              <a:rPr lang="fr-FR" sz="1600" b="1">
                <a:solidFill>
                  <a:srgbClr val="203C86"/>
                </a:solidFill>
              </a:rPr>
              <a:t>Pour une embauche en CDI, </a:t>
            </a:r>
            <a:br>
              <a:rPr lang="fr-FR" sz="1600" b="1">
                <a:solidFill>
                  <a:srgbClr val="203C86"/>
                </a:solidFill>
              </a:rPr>
            </a:br>
            <a:r>
              <a:rPr lang="fr-FR" sz="1600" b="1">
                <a:solidFill>
                  <a:srgbClr val="203C86"/>
                </a:solidFill>
              </a:rPr>
              <a:t>en CDI intérimaire ou en CDD </a:t>
            </a:r>
            <a:br>
              <a:rPr lang="fr-FR" sz="1600" b="1">
                <a:solidFill>
                  <a:srgbClr val="203C86"/>
                </a:solidFill>
              </a:rPr>
            </a:br>
            <a:r>
              <a:rPr lang="fr-FR" sz="1600" b="1">
                <a:solidFill>
                  <a:srgbClr val="203C86"/>
                </a:solidFill>
              </a:rPr>
              <a:t>d’au moins 3 mois.</a:t>
            </a:r>
          </a:p>
          <a:p>
            <a:pPr>
              <a:buClr>
                <a:srgbClr val="FFC000"/>
              </a:buClr>
            </a:pPr>
            <a:endParaRPr lang="fr-FR" sz="1600" b="1">
              <a:solidFill>
                <a:srgbClr val="203C86"/>
              </a:solidFill>
            </a:endParaRPr>
          </a:p>
          <a:p>
            <a:pPr>
              <a:buClr>
                <a:srgbClr val="FFC000"/>
              </a:buClr>
            </a:pPr>
            <a:r>
              <a:rPr lang="fr-FR" sz="1600" b="1">
                <a:solidFill>
                  <a:srgbClr val="203C86"/>
                </a:solidFill>
              </a:rPr>
              <a:t>Montant proratisé en fonction </a:t>
            </a:r>
            <a:br>
              <a:rPr lang="fr-FR" sz="1600" b="1">
                <a:solidFill>
                  <a:srgbClr val="203C86"/>
                </a:solidFill>
              </a:rPr>
            </a:br>
            <a:r>
              <a:rPr lang="fr-FR" sz="1600" b="1">
                <a:solidFill>
                  <a:srgbClr val="203C86"/>
                </a:solidFill>
              </a:rPr>
              <a:t>de la durée du travail et de la durée du contrat.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Pôle </a:t>
            </a:r>
            <a:r>
              <a:rPr lang="fr-FR" spc="-5"/>
              <a:t>emploi </a:t>
            </a:r>
            <a:r>
              <a:rPr lang="fr-FR" spc="-5" err="1"/>
              <a:t>Hauts-de-France</a:t>
            </a:r>
            <a:r>
              <a:rPr lang="fr-FR" spc="-5"/>
              <a:t> </a:t>
            </a:r>
            <a:r>
              <a:rPr lang="fr-FR"/>
              <a:t>| service communication | 04/2021 |  #1JEUNE1SOLUTION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Aide à l’embauche d’un jeune</a:t>
            </a:r>
            <a:br>
              <a:rPr lang="fr-FR"/>
            </a:br>
            <a:r>
              <a:rPr lang="fr-FR"/>
              <a:t>De - de 26 ans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/>
              <a:t>Pour plus d’informations, contactez votre conseiller au 39 95 </a:t>
            </a:r>
            <a:r>
              <a:rPr lang="fr-FR" sz="1200" b="0"/>
              <a:t>(Service gratuit + prix appel)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89694" y="1358579"/>
            <a:ext cx="7197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A600"/>
              </a:buClr>
              <a:buFont typeface="Wingdings" panose="05000000000000000000" pitchFamily="2" charset="2"/>
              <a:buChar char="ü"/>
            </a:pPr>
            <a:r>
              <a:rPr lang="fr-FR" sz="1600" b="1">
                <a:solidFill>
                  <a:srgbClr val="E23359"/>
                </a:solidFill>
              </a:rPr>
              <a:t>Recrutez un jeune à partir d’un CDD d’au moins 3 mois.</a:t>
            </a:r>
          </a:p>
          <a:p>
            <a:pPr marL="285750" indent="-285750">
              <a:buClr>
                <a:srgbClr val="F7A600"/>
              </a:buClr>
              <a:buFont typeface="Wingdings" panose="05000000000000000000" pitchFamily="2" charset="2"/>
              <a:buChar char="ü"/>
            </a:pPr>
            <a:endParaRPr lang="fr-FR" sz="800" b="1">
              <a:solidFill>
                <a:srgbClr val="E23359"/>
              </a:solidFill>
            </a:endParaRPr>
          </a:p>
          <a:p>
            <a:pPr marL="285750" indent="-285750">
              <a:buClr>
                <a:srgbClr val="F7A600"/>
              </a:buClr>
              <a:buFont typeface="Wingdings" panose="05000000000000000000" pitchFamily="2" charset="2"/>
              <a:buChar char="ü"/>
            </a:pPr>
            <a:r>
              <a:rPr lang="fr-FR" sz="1600" b="1">
                <a:solidFill>
                  <a:srgbClr val="E23359"/>
                </a:solidFill>
              </a:rPr>
              <a:t>Bénéficiez d’une aide à l’embauche.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3608"/>
              </p:ext>
            </p:extLst>
          </p:nvPr>
        </p:nvGraphicFramePr>
        <p:xfrm>
          <a:off x="7128011" y="2770952"/>
          <a:ext cx="2288944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/>
                        <a:t>1 000 €</a:t>
                      </a:r>
                    </a:p>
                    <a:p>
                      <a:pPr algn="ctr"/>
                      <a:r>
                        <a:rPr lang="fr-FR" sz="1400" b="0"/>
                        <a:t>par trimestre dans la limite de 4 trimestres</a:t>
                      </a:r>
                    </a:p>
                  </a:txBody>
                  <a:tcPr>
                    <a:solidFill>
                      <a:srgbClr val="F7A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567574" y="2441221"/>
            <a:ext cx="324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fr-FR" sz="1600" b="1" cap="all">
                <a:solidFill>
                  <a:srgbClr val="F7A600"/>
                </a:solidFill>
              </a:rPr>
              <a:t>L’objectif</a:t>
            </a:r>
          </a:p>
          <a:p>
            <a:pPr>
              <a:buClr>
                <a:srgbClr val="FFC000"/>
              </a:buClr>
            </a:pPr>
            <a:r>
              <a:rPr lang="fr-FR" sz="1600" b="1">
                <a:solidFill>
                  <a:srgbClr val="203C86"/>
                </a:solidFill>
              </a:rPr>
              <a:t>Faciliter l’embauche des jeunes*.</a:t>
            </a:r>
          </a:p>
          <a:p>
            <a:pPr>
              <a:buClr>
                <a:srgbClr val="FFC000"/>
              </a:buClr>
            </a:pPr>
            <a:r>
              <a:rPr lang="fr-FR" sz="1200">
                <a:solidFill>
                  <a:srgbClr val="203C86"/>
                </a:solidFill>
              </a:rPr>
              <a:t>* Jeunes âgés de moins de 26 ans. </a:t>
            </a:r>
          </a:p>
          <a:p>
            <a:pPr>
              <a:buClr>
                <a:srgbClr val="FFC000"/>
              </a:buClr>
            </a:pPr>
            <a:endParaRPr lang="fr-FR" sz="1600">
              <a:solidFill>
                <a:srgbClr val="203C86"/>
              </a:solidFill>
            </a:endParaRPr>
          </a:p>
          <a:p>
            <a:pPr>
              <a:buClr>
                <a:srgbClr val="FFC000"/>
              </a:buClr>
            </a:pPr>
            <a:r>
              <a:rPr lang="fr-FR" sz="1600" b="1" cap="all">
                <a:solidFill>
                  <a:srgbClr val="F7A600"/>
                </a:solidFill>
              </a:rPr>
              <a:t>Pouvez-vous en bénéficier ?</a:t>
            </a:r>
          </a:p>
          <a:p>
            <a:pPr>
              <a:buClr>
                <a:srgbClr val="FFC000"/>
              </a:buClr>
            </a:pPr>
            <a:r>
              <a:rPr lang="fr-FR" sz="1600" b="1">
                <a:solidFill>
                  <a:srgbClr val="203C86"/>
                </a:solidFill>
              </a:rPr>
              <a:t>Si vous êtes une entreprise ou une association</a:t>
            </a:r>
            <a:r>
              <a:rPr lang="fr-FR" sz="1600">
                <a:solidFill>
                  <a:srgbClr val="203C86"/>
                </a:solidFill>
              </a:rPr>
              <a:t> (hors employeurs particuliers et établissements publics), </a:t>
            </a:r>
            <a:r>
              <a:rPr lang="fr-FR" sz="1600" b="1">
                <a:solidFill>
                  <a:srgbClr val="203C86"/>
                </a:solidFill>
              </a:rPr>
              <a:t>quel que soit votre effectif</a:t>
            </a:r>
            <a:r>
              <a:rPr lang="fr-FR" sz="1600">
                <a:solidFill>
                  <a:srgbClr val="203C86"/>
                </a:solidFill>
              </a:rPr>
              <a:t>.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84" y="2412996"/>
            <a:ext cx="355020" cy="39737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67" y="2426825"/>
            <a:ext cx="370793" cy="45415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07" y="3347388"/>
            <a:ext cx="310797" cy="35944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567574" y="6817502"/>
            <a:ext cx="708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203C86"/>
                </a:solidFill>
              </a:rPr>
              <a:t>Selon dispositif gouvernemental d’aide à l’embauche</a:t>
            </a:r>
          </a:p>
        </p:txBody>
      </p:sp>
    </p:spTree>
    <p:extLst>
      <p:ext uri="{BB962C8B-B14F-4D97-AF65-F5344CB8AC3E}">
        <p14:creationId xmlns:p14="http://schemas.microsoft.com/office/powerpoint/2010/main" val="179299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Pôle </a:t>
            </a:r>
            <a:r>
              <a:rPr lang="fr-FR" spc="-5"/>
              <a:t>emploi </a:t>
            </a:r>
            <a:r>
              <a:rPr lang="fr-FR" spc="-5" err="1"/>
              <a:t>Hauts-de-France</a:t>
            </a:r>
            <a:r>
              <a:rPr lang="fr-FR" spc="-5"/>
              <a:t> </a:t>
            </a:r>
            <a:r>
              <a:rPr lang="fr-FR"/>
              <a:t>| service communication | 04/2021 |  #1JEUNE1SOLUTION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Nous-contacter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/>
              <a:t>Coordonnées de l’agence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Pour plus d’informations, contactez votre conseiller au 39 95 </a:t>
            </a:r>
            <a:r>
              <a:rPr lang="fr-FR" sz="1200" b="0"/>
              <a:t>(Service gratuit + prix appel)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364516" y="3472403"/>
            <a:ext cx="528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hlinkClick r:id="rId2"/>
              </a:rPr>
              <a:t>@</a:t>
            </a:r>
            <a:r>
              <a:rPr lang="fr-FR" err="1">
                <a:hlinkClick r:id="rId2"/>
              </a:rPr>
              <a:t>poleemploi_HDF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94" y="3224464"/>
            <a:ext cx="865211" cy="86521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94" y="4258925"/>
            <a:ext cx="865211" cy="8652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94" y="5288394"/>
            <a:ext cx="865211" cy="86521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364516" y="4506864"/>
            <a:ext cx="528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Facebook de votre agence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364515" y="5541325"/>
            <a:ext cx="612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hlinkClick r:id="rId6"/>
              </a:rPr>
              <a:t>www.linkedin.com/company/poleemploi/mycompany/</a:t>
            </a:r>
            <a:r>
              <a:rPr lang="fr-FR"/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89694" y="1726882"/>
            <a:ext cx="719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Votre nom ? Votre e-mail ? Choisissez comment vous souhaitez être contacté</a:t>
            </a:r>
          </a:p>
        </p:txBody>
      </p:sp>
    </p:spTree>
    <p:extLst>
      <p:ext uri="{BB962C8B-B14F-4D97-AF65-F5344CB8AC3E}">
        <p14:creationId xmlns:p14="http://schemas.microsoft.com/office/powerpoint/2010/main" val="4112970044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35D97F9A43E342B388541660A0ABA5" ma:contentTypeVersion="12" ma:contentTypeDescription="Crée un document." ma:contentTypeScope="" ma:versionID="72fe316711b0aaa36cb6e0039634d1b9">
  <xsd:schema xmlns:xsd="http://www.w3.org/2001/XMLSchema" xmlns:xs="http://www.w3.org/2001/XMLSchema" xmlns:p="http://schemas.microsoft.com/office/2006/metadata/properties" xmlns:ns2="8fb18eca-c10d-4354-85c5-c1c2e023e560" xmlns:ns3="3b83ccde-42fa-4c78-889e-14363e677fc8" targetNamespace="http://schemas.microsoft.com/office/2006/metadata/properties" ma:root="true" ma:fieldsID="57da681d559d17ab85fb17db71b25782" ns2:_="" ns3:_="">
    <xsd:import namespace="8fb18eca-c10d-4354-85c5-c1c2e023e560"/>
    <xsd:import namespace="3b83ccde-42fa-4c78-889e-14363e677f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18eca-c10d-4354-85c5-c1c2e023e5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3ccde-42fa-4c78-889e-14363e677f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B430EA-37F4-415E-9326-FC2E22F55D6C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3b83ccde-42fa-4c78-889e-14363e677fc8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8fb18eca-c10d-4354-85c5-c1c2e023e56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1BDA11-4DD9-4E6D-A663-1EE73593A331}">
  <ds:schemaRefs>
    <ds:schemaRef ds:uri="3b83ccde-42fa-4c78-889e-14363e677fc8"/>
    <ds:schemaRef ds:uri="8fb18eca-c10d-4354-85c5-c1c2e023e5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B7E6926-C75D-46F5-939D-FF3D547602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793</Words>
  <Application>Microsoft Office PowerPoint</Application>
  <PresentationFormat>Personnalisé</PresentationFormat>
  <Paragraphs>163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Adobe Devanagari</vt:lpstr>
      <vt:lpstr>Arial</vt:lpstr>
      <vt:lpstr>Bliss Heavy</vt:lpstr>
      <vt:lpstr>Calibri</vt:lpstr>
      <vt:lpstr>Wingdings</vt:lpstr>
      <vt:lpstr>1_Conception personnalisée</vt:lpstr>
      <vt:lpstr>Présentation PowerPoint</vt:lpstr>
      <vt:lpstr>Présentation PowerPoint</vt:lpstr>
      <vt:lpstr>5 aides adaptées pour recruter un jeune* dans les Hauts-de-France</vt:lpstr>
      <vt:lpstr>Contrat Initiative Emploi Jeunes - de 26 ans</vt:lpstr>
      <vt:lpstr>Parcours Emploi Compétences Jeunes - de 26 ans</vt:lpstr>
      <vt:lpstr>Emploi Franc + Jeunes - de 26 ans</vt:lpstr>
      <vt:lpstr>Aide au recrutement  d’un alternant</vt:lpstr>
      <vt:lpstr>Aide à l’embauche d’un jeune De - de 26 ans</vt:lpstr>
      <vt:lpstr>Nous-contacter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LEMERET Aline</dc:creator>
  <cp:lastModifiedBy>HOUTE Stéphanie</cp:lastModifiedBy>
  <cp:revision>20</cp:revision>
  <cp:lastPrinted>2020-09-28T16:27:52Z</cp:lastPrinted>
  <dcterms:created xsi:type="dcterms:W3CDTF">2020-09-21T13:11:57Z</dcterms:created>
  <dcterms:modified xsi:type="dcterms:W3CDTF">2021-04-23T08:00:29Z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2020-09-21T00:00:00Z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2020-09-21T00:00:00Z</vt:filetime>
  </property>
  <property fmtid="{D5CDD505-2E9C-101B-9397-08002B2CF9AE}" pid="5" name="ContentTypeId">
    <vt:lpwstr>0x0101004B35D97F9A43E342B388541660A0ABA5</vt:lpwstr>
  </property>
</Properties>
</file>